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4.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5.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6.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7.xml" ContentType="application/vnd.openxmlformats-officedocument.drawingml.chart+xml"/>
  <Override PartName="/ppt/charts/chart18.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9.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20.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21.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2.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3.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4.xml" ContentType="application/vnd.openxmlformats-officedocument.drawingml.chart+xml"/>
  <Override PartName="/ppt/charts/style21.xml" ContentType="application/vnd.ms-office.chartstyle+xml"/>
  <Override PartName="/ppt/charts/colors2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78" r:id="rId3"/>
    <p:sldId id="305" r:id="rId4"/>
    <p:sldId id="279" r:id="rId5"/>
    <p:sldId id="307" r:id="rId6"/>
    <p:sldId id="308" r:id="rId7"/>
    <p:sldId id="280" r:id="rId8"/>
    <p:sldId id="309" r:id="rId9"/>
    <p:sldId id="310" r:id="rId10"/>
    <p:sldId id="283" r:id="rId11"/>
    <p:sldId id="312" r:id="rId12"/>
    <p:sldId id="311" r:id="rId13"/>
    <p:sldId id="282" r:id="rId14"/>
    <p:sldId id="313" r:id="rId15"/>
    <p:sldId id="314" r:id="rId16"/>
    <p:sldId id="338" r:id="rId17"/>
    <p:sldId id="339" r:id="rId18"/>
    <p:sldId id="285" r:id="rId19"/>
    <p:sldId id="316" r:id="rId20"/>
    <p:sldId id="290" r:id="rId21"/>
    <p:sldId id="291" r:id="rId22"/>
    <p:sldId id="292" r:id="rId23"/>
    <p:sldId id="288" r:id="rId24"/>
    <p:sldId id="287" r:id="rId25"/>
    <p:sldId id="286" r:id="rId26"/>
    <p:sldId id="293" r:id="rId27"/>
    <p:sldId id="303" r:id="rId28"/>
    <p:sldId id="297" r:id="rId29"/>
    <p:sldId id="340" r:id="rId30"/>
    <p:sldId id="325" r:id="rId31"/>
    <p:sldId id="341" r:id="rId32"/>
    <p:sldId id="342" r:id="rId33"/>
    <p:sldId id="326" r:id="rId34"/>
    <p:sldId id="327" r:id="rId35"/>
    <p:sldId id="328" r:id="rId36"/>
    <p:sldId id="329" r:id="rId37"/>
    <p:sldId id="295" r:id="rId38"/>
    <p:sldId id="317" r:id="rId39"/>
    <p:sldId id="337" r:id="rId40"/>
    <p:sldId id="319" r:id="rId41"/>
    <p:sldId id="298" r:id="rId42"/>
    <p:sldId id="320" r:id="rId43"/>
    <p:sldId id="321" r:id="rId44"/>
    <p:sldId id="300" r:id="rId45"/>
    <p:sldId id="302" r:id="rId46"/>
    <p:sldId id="304" r:id="rId47"/>
    <p:sldId id="324" r:id="rId48"/>
    <p:sldId id="322" r:id="rId49"/>
    <p:sldId id="323" r:id="rId50"/>
    <p:sldId id="330" r:id="rId51"/>
    <p:sldId id="332" r:id="rId52"/>
    <p:sldId id="333" r:id="rId53"/>
    <p:sldId id="331" r:id="rId54"/>
    <p:sldId id="334" r:id="rId55"/>
    <p:sldId id="335"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62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4A487-8B9F-4EC7-A3A7-F023649DAF77}" v="2" dt="2018-08-13T21:58:48.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92" autoAdjust="0"/>
    <p:restoredTop sz="94660"/>
  </p:normalViewPr>
  <p:slideViewPr>
    <p:cSldViewPr snapToGrid="0">
      <p:cViewPr varScale="1">
        <p:scale>
          <a:sx n="81" d="100"/>
          <a:sy n="81" d="100"/>
        </p:scale>
        <p:origin x="7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attad, Anand" userId="2756a236-73a1-4336-9d2c-6e95afb668be" providerId="ADAL" clId="{AF138309-E891-4C2A-928E-5BAD4811FD07}"/>
    <pc:docChg chg="delSld">
      <pc:chgData name="Bhattad, Anand" userId="2756a236-73a1-4336-9d2c-6e95afb668be" providerId="ADAL" clId="{AF138309-E891-4C2A-928E-5BAD4811FD07}" dt="2018-06-29T17:07:37.925" v="19" actId="2696"/>
      <pc:docMkLst>
        <pc:docMk/>
      </pc:docMkLst>
    </pc:docChg>
  </pc:docChgLst>
  <pc:docChgLst>
    <pc:chgData name="Bhattad, Anand" userId="2756a236-73a1-4336-9d2c-6e95afb668be" providerId="ADAL" clId="{B764A487-8B9F-4EC7-A3A7-F023649DAF77}"/>
    <pc:docChg chg="delSld modSld">
      <pc:chgData name="Bhattad, Anand" userId="2756a236-73a1-4336-9d2c-6e95afb668be" providerId="ADAL" clId="{B764A487-8B9F-4EC7-A3A7-F023649DAF77}" dt="2018-08-13T21:58:48.845" v="1" actId="2696"/>
      <pc:docMkLst>
        <pc:docMk/>
      </pc:docMkLst>
      <pc:sldChg chg="modNotesTx">
        <pc:chgData name="Bhattad, Anand" userId="2756a236-73a1-4336-9d2c-6e95afb668be" providerId="ADAL" clId="{B764A487-8B9F-4EC7-A3A7-F023649DAF77}" dt="2018-07-27T17:22:23.048" v="0" actId="20577"/>
        <pc:sldMkLst>
          <pc:docMk/>
          <pc:sldMk cId="324041228" sldId="256"/>
        </pc:sldMkLst>
      </pc:sldChg>
      <pc:sldChg chg="del">
        <pc:chgData name="Bhattad, Anand" userId="2756a236-73a1-4336-9d2c-6e95afb668be" providerId="ADAL" clId="{B764A487-8B9F-4EC7-A3A7-F023649DAF77}" dt="2018-08-13T21:58:48.845" v="1" actId="2696"/>
        <pc:sldMkLst>
          <pc:docMk/>
          <pc:sldMk cId="3662824807" sldId="3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1" Type="http://schemas.openxmlformats.org/officeDocument/2006/relationships/oleObject" Target="file:///C:\Users\Anand%20Bhattad\AppData\Roaming\Microsoft\Excel\Anomaly_Detection%20(version%201).xlsb" TargetMode="External"/></Relationships>
</file>

<file path=ppt/charts/_rels/chart13.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11.xml"/><Relationship Id="rId1" Type="http://schemas.microsoft.com/office/2011/relationships/chartStyle" Target="style11.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12.xml"/><Relationship Id="rId1" Type="http://schemas.microsoft.com/office/2011/relationships/chartStyle" Target="style12.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13.xml"/><Relationship Id="rId1" Type="http://schemas.microsoft.com/office/2011/relationships/chartStyle" Target="style13.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14.xml"/><Relationship Id="rId1" Type="http://schemas.microsoft.com/office/2011/relationships/chartStyle" Target="style14.xml"/></Relationships>
</file>

<file path=ppt/charts/_rels/chart17.xml.rels><?xml version="1.0" encoding="UTF-8" standalone="yes"?>
<Relationships xmlns="http://schemas.openxmlformats.org/package/2006/relationships"><Relationship Id="rId1" Type="http://schemas.openxmlformats.org/officeDocument/2006/relationships/oleObject" Target="file:///C:\Users\Anand%20Bhattad\AppData\Roaming\Microsoft\Excel\Anomaly_Detection%20(version%201).xlsb" TargetMode="External"/></Relationships>
</file>

<file path=ppt/charts/_rels/chart18.xml.rels><?xml version="1.0" encoding="UTF-8" standalone="yes"?>
<Relationships xmlns="http://schemas.openxmlformats.org/package/2006/relationships"><Relationship Id="rId3" Type="http://schemas.openxmlformats.org/officeDocument/2006/relationships/oleObject" Target="https://uillinoisedu-my.sharepoint.com/personal/bhattad2_illinois_edu/Documents/Anomaly_Detection.xlsx" TargetMode="External"/><Relationship Id="rId2" Type="http://schemas.microsoft.com/office/2011/relationships/chartColorStyle" Target="colors15.xml"/><Relationship Id="rId1" Type="http://schemas.microsoft.com/office/2011/relationships/chartStyle" Target="style15.xml"/></Relationships>
</file>

<file path=ppt/charts/_rels/chart19.xml.rels><?xml version="1.0" encoding="UTF-8" standalone="yes"?>
<Relationships xmlns="http://schemas.openxmlformats.org/package/2006/relationships"><Relationship Id="rId3" Type="http://schemas.openxmlformats.org/officeDocument/2006/relationships/oleObject" Target="https://uillinoisedu-my.sharepoint.com/personal/bhattad2_illinois_edu/Documents/Anomaly_Detection.xlsx"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nand%20Bhattad\Desktop\NIPS_final\Anomaly_Detection%20(version%202).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https://uillinoisedu-my.sharepoint.com/personal/bhattad2_illinois_edu/Documents/Anomaly_Detection.xlsx" TargetMode="External"/><Relationship Id="rId2" Type="http://schemas.microsoft.com/office/2011/relationships/chartColorStyle" Target="colors17.xml"/><Relationship Id="rId1" Type="http://schemas.microsoft.com/office/2011/relationships/chartStyle" Target="style17.xml"/></Relationships>
</file>

<file path=ppt/charts/_rels/chart21.xml.rels><?xml version="1.0" encoding="UTF-8" standalone="yes"?>
<Relationships xmlns="http://schemas.openxmlformats.org/package/2006/relationships"><Relationship Id="rId3" Type="http://schemas.openxmlformats.org/officeDocument/2006/relationships/oleObject" Target="https://uillinoisedu-my.sharepoint.com/personal/bhattad2_illinois_edu/Documents/Anomaly_Detection.xlsx" TargetMode="External"/><Relationship Id="rId2" Type="http://schemas.microsoft.com/office/2011/relationships/chartColorStyle" Target="colors18.xml"/><Relationship Id="rId1" Type="http://schemas.microsoft.com/office/2011/relationships/chartStyle" Target="style18.xml"/></Relationships>
</file>

<file path=ppt/charts/_rels/chart22.xml.rels><?xml version="1.0" encoding="UTF-8" standalone="yes"?>
<Relationships xmlns="http://schemas.openxmlformats.org/package/2006/relationships"><Relationship Id="rId3" Type="http://schemas.openxmlformats.org/officeDocument/2006/relationships/oleObject" Target="https://uillinoisedu-my.sharepoint.com/personal/bhattad2_illinois_edu/Documents/Anomaly_Detection.xlsx" TargetMode="External"/><Relationship Id="rId2" Type="http://schemas.microsoft.com/office/2011/relationships/chartColorStyle" Target="colors19.xml"/><Relationship Id="rId1" Type="http://schemas.microsoft.com/office/2011/relationships/chartStyle" Target="style19.xml"/></Relationships>
</file>

<file path=ppt/charts/_rels/chart23.xml.rels><?xml version="1.0" encoding="UTF-8" standalone="yes"?>
<Relationships xmlns="http://schemas.openxmlformats.org/package/2006/relationships"><Relationship Id="rId3" Type="http://schemas.openxmlformats.org/officeDocument/2006/relationships/oleObject" Target="https://uillinoisedu-my.sharepoint.com/personal/bhattad2_illinois_edu/Documents/Anomaly_Detection.xlsx" TargetMode="External"/><Relationship Id="rId2" Type="http://schemas.microsoft.com/office/2011/relationships/chartColorStyle" Target="colors20.xml"/><Relationship Id="rId1" Type="http://schemas.microsoft.com/office/2011/relationships/chartStyle" Target="style20.xml"/></Relationships>
</file>

<file path=ppt/charts/_rels/chart24.xml.rels><?xml version="1.0" encoding="UTF-8" standalone="yes"?>
<Relationships xmlns="http://schemas.openxmlformats.org/package/2006/relationships"><Relationship Id="rId3" Type="http://schemas.openxmlformats.org/officeDocument/2006/relationships/oleObject" Target="https://uillinoisedu-my.sharepoint.com/personal/bhattad2_illinois_edu/Documents/Anomaly_Detection.xlsx" TargetMode="External"/><Relationship Id="rId2" Type="http://schemas.microsoft.com/office/2011/relationships/chartColorStyle" Target="colors21.xml"/><Relationship Id="rId1" Type="http://schemas.microsoft.com/office/2011/relationships/chartStyle" Target="style2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nand%20Bhattad\Desktop\NIPS_final\Anomaly_Detection%20(version%20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nand%20Bhattad\Desktop\NIPS_final\Anomaly_Detection%20(version%20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nand%20Bhattad\AppData\Roaming\Microsoft\Excel\Anomaly_Detection%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nand%20Bhattad\Desktop\NIPS_final\Anomaly_Detection%20(version%202).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oleObject" Target="file:///C:\Users\Anand%20Bhattad\AppData\Roaming\Microsoft\Excel\Anomaly_Detection%20(version%201).xlsb"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baseline="0" dirty="0"/>
              <a:t>Recall @ 5</a:t>
            </a:r>
            <a:endParaRPr lang="en-US" sz="2000" b="1" dirty="0"/>
          </a:p>
        </c:rich>
      </c:tx>
      <c:layout>
        <c:manualLayout>
          <c:xMode val="edge"/>
          <c:yMode val="edge"/>
          <c:x val="0.41094890452805699"/>
          <c:y val="2.1371481790582628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961717886872007"/>
          <c:y val="2.7180237422672601E-2"/>
          <c:w val="0.80304965787141647"/>
          <c:h val="0.85667526704184149"/>
        </c:manualLayout>
      </c:layout>
      <c:scatterChart>
        <c:scatterStyle val="lineMarker"/>
        <c:varyColors val="0"/>
        <c:ser>
          <c:idx val="0"/>
          <c:order val="0"/>
          <c:spPr>
            <a:ln w="57150" cap="rnd">
              <a:solidFill>
                <a:schemeClr val="tx1"/>
              </a:solidFill>
              <a:prstDash val="sysDot"/>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[1]Sheet1!$B$22:$J$22</c:f>
              <c:numCache>
                <c:formatCode>General</c:formatCode>
                <c:ptCount val="9"/>
                <c:pt idx="0">
                  <c:v>31.25</c:v>
                </c:pt>
                <c:pt idx="1">
                  <c:v>20</c:v>
                </c:pt>
                <c:pt idx="2">
                  <c:v>10</c:v>
                </c:pt>
                <c:pt idx="3">
                  <c:v>6.666666666666667</c:v>
                </c:pt>
                <c:pt idx="4">
                  <c:v>5</c:v>
                </c:pt>
                <c:pt idx="5">
                  <c:v>3.3333333333333335</c:v>
                </c:pt>
                <c:pt idx="6">
                  <c:v>2.5</c:v>
                </c:pt>
                <c:pt idx="7">
                  <c:v>2</c:v>
                </c:pt>
                <c:pt idx="8">
                  <c:v>1.6666666666666667</c:v>
                </c:pt>
              </c:numCache>
            </c:numRef>
          </c:yVal>
          <c:smooth val="0"/>
          <c:extLst>
            <c:ext xmlns:c16="http://schemas.microsoft.com/office/drawing/2014/chart" uri="{C3380CC4-5D6E-409C-BE32-E72D297353CC}">
              <c16:uniqueId val="{00000000-0C7F-495F-9174-64BAF3D15910}"/>
            </c:ext>
          </c:extLst>
        </c:ser>
        <c:ser>
          <c:idx val="1"/>
          <c:order val="1"/>
          <c:spPr>
            <a:ln w="57150" cap="rnd">
              <a:solidFill>
                <a:srgbClr val="FF0000"/>
              </a:solidFill>
              <a:prstDash val="sysDash"/>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[1]Sheet1!$B$23:$J$23</c:f>
              <c:numCache>
                <c:formatCode>General</c:formatCode>
                <c:ptCount val="9"/>
                <c:pt idx="0">
                  <c:v>77.08</c:v>
                </c:pt>
                <c:pt idx="1">
                  <c:v>67.209999999999994</c:v>
                </c:pt>
                <c:pt idx="2">
                  <c:v>52.72</c:v>
                </c:pt>
                <c:pt idx="3">
                  <c:v>43.92</c:v>
                </c:pt>
                <c:pt idx="4">
                  <c:v>39.340000000000003</c:v>
                </c:pt>
                <c:pt idx="5">
                  <c:v>30.91</c:v>
                </c:pt>
                <c:pt idx="6">
                  <c:v>25.64</c:v>
                </c:pt>
                <c:pt idx="7">
                  <c:v>23.03</c:v>
                </c:pt>
                <c:pt idx="8">
                  <c:v>20.059999999999999</c:v>
                </c:pt>
              </c:numCache>
            </c:numRef>
          </c:yVal>
          <c:smooth val="0"/>
          <c:extLst>
            <c:ext xmlns:c16="http://schemas.microsoft.com/office/drawing/2014/chart" uri="{C3380CC4-5D6E-409C-BE32-E72D297353CC}">
              <c16:uniqueId val="{00000001-0C7F-495F-9174-64BAF3D15910}"/>
            </c:ext>
          </c:extLst>
        </c:ser>
        <c:ser>
          <c:idx val="3"/>
          <c:order val="2"/>
          <c:spPr>
            <a:ln w="57150" cap="rnd">
              <a:solidFill>
                <a:srgbClr val="C00000"/>
              </a:solidFill>
              <a:prstDash val="sysDash"/>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[1]Sheet1!$B$25:$J$25</c:f>
              <c:numCache>
                <c:formatCode>General</c:formatCode>
                <c:ptCount val="9"/>
                <c:pt idx="0">
                  <c:v>66.63</c:v>
                </c:pt>
                <c:pt idx="1">
                  <c:v>53.44</c:v>
                </c:pt>
                <c:pt idx="2">
                  <c:v>34.65</c:v>
                </c:pt>
                <c:pt idx="3">
                  <c:v>25.34</c:v>
                </c:pt>
                <c:pt idx="4">
                  <c:v>20.21</c:v>
                </c:pt>
                <c:pt idx="5">
                  <c:v>14.34</c:v>
                </c:pt>
                <c:pt idx="6">
                  <c:v>11.16</c:v>
                </c:pt>
                <c:pt idx="7">
                  <c:v>8.65</c:v>
                </c:pt>
                <c:pt idx="8">
                  <c:v>6.85</c:v>
                </c:pt>
              </c:numCache>
            </c:numRef>
          </c:yVal>
          <c:smooth val="0"/>
          <c:extLst>
            <c:ext xmlns:c16="http://schemas.microsoft.com/office/drawing/2014/chart" uri="{C3380CC4-5D6E-409C-BE32-E72D297353CC}">
              <c16:uniqueId val="{00000002-0C7F-495F-9174-64BAF3D15910}"/>
            </c:ext>
          </c:extLst>
        </c:ser>
        <c:ser>
          <c:idx val="4"/>
          <c:order val="3"/>
          <c:tx>
            <c:v>Resnet50 (Mahal)</c:v>
          </c:tx>
          <c:spPr>
            <a:ln w="57150" cap="rnd">
              <a:solidFill>
                <a:schemeClr val="accent2">
                  <a:lumMod val="60000"/>
                  <a:lumOff val="40000"/>
                </a:schemeClr>
              </a:solidFill>
              <a:prstDash val="dash"/>
              <a:round/>
            </a:ln>
            <a:effectLst/>
          </c:spPr>
          <c:marker>
            <c:symbol val="none"/>
          </c:marker>
          <c:xVal>
            <c:numRef>
              <c:f>Sheet1!$B$26:$J$26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Sheet1!$B$38:$J$38</c:f>
              <c:numCache>
                <c:formatCode>General</c:formatCode>
                <c:ptCount val="9"/>
                <c:pt idx="0">
                  <c:v>83.56</c:v>
                </c:pt>
                <c:pt idx="1">
                  <c:v>74.099999999999994</c:v>
                </c:pt>
                <c:pt idx="2">
                  <c:v>62.4</c:v>
                </c:pt>
                <c:pt idx="3">
                  <c:v>54.36</c:v>
                </c:pt>
                <c:pt idx="4">
                  <c:v>50.13</c:v>
                </c:pt>
                <c:pt idx="5">
                  <c:v>41.97</c:v>
                </c:pt>
                <c:pt idx="6">
                  <c:v>36.94</c:v>
                </c:pt>
                <c:pt idx="7">
                  <c:v>32.630000000000003</c:v>
                </c:pt>
                <c:pt idx="8">
                  <c:v>29.3</c:v>
                </c:pt>
              </c:numCache>
            </c:numRef>
          </c:yVal>
          <c:smooth val="0"/>
          <c:extLst>
            <c:ext xmlns:c16="http://schemas.microsoft.com/office/drawing/2014/chart" uri="{C3380CC4-5D6E-409C-BE32-E72D297353CC}">
              <c16:uniqueId val="{00000006-0C7F-495F-9174-64BAF3D15910}"/>
            </c:ext>
          </c:extLst>
        </c:ser>
        <c:dLbls>
          <c:showLegendKey val="0"/>
          <c:showVal val="0"/>
          <c:showCatName val="0"/>
          <c:showSerName val="0"/>
          <c:showPercent val="0"/>
          <c:showBubbleSize val="0"/>
        </c:dLbls>
        <c:axId val="823877376"/>
        <c:axId val="823877704"/>
        <c:extLst>
          <c:ext xmlns:c15="http://schemas.microsoft.com/office/drawing/2012/chart" uri="{02D57815-91ED-43cb-92C2-25804820EDAC}">
            <c15:filteredScatterSeries>
              <c15:ser>
                <c:idx val="11"/>
                <c:order val="4"/>
                <c:spPr>
                  <a:ln w="19050" cap="rnd">
                    <a:solidFill>
                      <a:schemeClr val="accent6">
                        <a:lumMod val="75000"/>
                      </a:schemeClr>
                    </a:solidFill>
                    <a:round/>
                  </a:ln>
                  <a:effectLst/>
                </c:spPr>
                <c:marker>
                  <c:symbol val="none"/>
                </c:marker>
                <c:xVal>
                  <c:numRef>
                    <c:extLst>
                      <c:ext uri="{02D57815-91ED-43cb-92C2-25804820EDAC}">
                        <c15:formulaRef>
                          <c15:sqref>Sheet1!$B$26:$J$26</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c:ext uri="{02D57815-91ED-43cb-92C2-25804820EDAC}">
                        <c15:formulaRef>
                          <c15:sqref>Sheet1!$B$40:$J$40</c15:sqref>
                        </c15:formulaRef>
                      </c:ext>
                    </c:extLst>
                    <c:numCache>
                      <c:formatCode>General</c:formatCode>
                      <c:ptCount val="9"/>
                      <c:pt idx="0">
                        <c:v>95.56</c:v>
                      </c:pt>
                      <c:pt idx="1">
                        <c:v>84.08</c:v>
                      </c:pt>
                      <c:pt idx="2">
                        <c:v>59.57</c:v>
                      </c:pt>
                      <c:pt idx="3">
                        <c:v>50.14</c:v>
                      </c:pt>
                      <c:pt idx="4">
                        <c:v>42.95</c:v>
                      </c:pt>
                      <c:pt idx="5">
                        <c:v>33.86</c:v>
                      </c:pt>
                      <c:pt idx="6">
                        <c:v>28.9</c:v>
                      </c:pt>
                      <c:pt idx="7">
                        <c:v>25.21</c:v>
                      </c:pt>
                      <c:pt idx="8">
                        <c:v>22.07</c:v>
                      </c:pt>
                    </c:numCache>
                  </c:numRef>
                </c:yVal>
                <c:smooth val="0"/>
                <c:extLst>
                  <c:ext xmlns:c16="http://schemas.microsoft.com/office/drawing/2014/chart" uri="{C3380CC4-5D6E-409C-BE32-E72D297353CC}">
                    <c16:uniqueId val="{0000000A-0C7F-495F-9174-64BAF3D15910}"/>
                  </c:ext>
                </c:extLst>
              </c15:ser>
            </c15:filteredScatterSeries>
          </c:ext>
        </c:extLst>
      </c:scatterChart>
      <c:valAx>
        <c:axId val="823877376"/>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Set</a:t>
                </a:r>
                <a:r>
                  <a:rPr lang="en-US" sz="1600" b="1" baseline="0" dirty="0"/>
                  <a:t> Size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3877704"/>
        <c:crosses val="autoZero"/>
        <c:crossBetween val="midCat"/>
        <c:majorUnit val="75"/>
        <c:minorUnit val="25"/>
      </c:valAx>
      <c:valAx>
        <c:axId val="823877704"/>
        <c:scaling>
          <c:orientation val="minMax"/>
          <c:max val="100"/>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3877376"/>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Mean</a:t>
            </a:r>
            <a:r>
              <a:rPr lang="en-US" sz="1600" b="1" baseline="0" dirty="0"/>
              <a:t> Rank’s Slope</a:t>
            </a:r>
            <a:endParaRPr lang="en-US" sz="1600" b="1" dirty="0"/>
          </a:p>
        </c:rich>
      </c:tx>
      <c:layout>
        <c:manualLayout>
          <c:xMode val="edge"/>
          <c:yMode val="edge"/>
          <c:x val="0.33224058514856203"/>
          <c:y val="3.8650565728479028E-4"/>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6474511953082869E-2"/>
          <c:y val="3.2221011951982237E-2"/>
          <c:w val="0.91014802040046971"/>
          <c:h val="0.74842044887114134"/>
        </c:manualLayout>
      </c:layout>
      <c:barChart>
        <c:barDir val="bar"/>
        <c:grouping val="clustered"/>
        <c:varyColors val="0"/>
        <c:ser>
          <c:idx val="8"/>
          <c:order val="0"/>
          <c:tx>
            <c:strRef>
              <c:f>Sheet1!$D$96</c:f>
              <c:strCache>
                <c:ptCount val="1"/>
                <c:pt idx="0">
                  <c:v>Resnet50 (Mahal)</c:v>
                </c:pt>
              </c:strCache>
            </c:strRef>
          </c:tx>
          <c:spPr>
            <a:solidFill>
              <a:schemeClr val="accent2">
                <a:lumMod val="60000"/>
                <a:lumOff val="40000"/>
              </a:schemeClr>
            </a:solidFill>
            <a:ln>
              <a:noFill/>
            </a:ln>
            <a:effectLst/>
          </c:spPr>
          <c:invertIfNegative val="0"/>
          <c:val>
            <c:numRef>
              <c:f>Sheet1!$E$96</c:f>
              <c:numCache>
                <c:formatCode>General</c:formatCode>
                <c:ptCount val="1"/>
                <c:pt idx="0">
                  <c:v>0.14199999999999999</c:v>
                </c:pt>
              </c:numCache>
            </c:numRef>
          </c:val>
          <c:extLst>
            <c:ext xmlns:c16="http://schemas.microsoft.com/office/drawing/2014/chart" uri="{C3380CC4-5D6E-409C-BE32-E72D297353CC}">
              <c16:uniqueId val="{00000002-FFD0-403D-A509-5FD4DA0BFFA2}"/>
            </c:ext>
          </c:extLst>
        </c:ser>
        <c:ser>
          <c:idx val="5"/>
          <c:order val="1"/>
          <c:spPr>
            <a:solidFill>
              <a:srgbClr val="FF0000"/>
            </a:solidFill>
            <a:ln>
              <a:noFill/>
            </a:ln>
            <a:effectLst/>
          </c:spPr>
          <c:invertIfNegative val="0"/>
          <c:val>
            <c:numRef>
              <c:f>[1]Sheet1!$E$89</c:f>
              <c:numCache>
                <c:formatCode>General</c:formatCode>
                <c:ptCount val="1"/>
                <c:pt idx="0">
                  <c:v>0.16919999999999999</c:v>
                </c:pt>
              </c:numCache>
            </c:numRef>
          </c:val>
          <c:extLst>
            <c:ext xmlns:c16="http://schemas.microsoft.com/office/drawing/2014/chart" uri="{C3380CC4-5D6E-409C-BE32-E72D297353CC}">
              <c16:uniqueId val="{00000004-FFD0-403D-A509-5FD4DA0BFFA2}"/>
            </c:ext>
          </c:extLst>
        </c:ser>
        <c:ser>
          <c:idx val="7"/>
          <c:order val="2"/>
          <c:spPr>
            <a:solidFill>
              <a:srgbClr val="C00000"/>
            </a:solidFill>
            <a:ln>
              <a:noFill/>
            </a:ln>
            <a:effectLst/>
          </c:spPr>
          <c:invertIfNegative val="0"/>
          <c:val>
            <c:numRef>
              <c:f>[1]Sheet1!$E$91</c:f>
              <c:numCache>
                <c:formatCode>General</c:formatCode>
                <c:ptCount val="1"/>
                <c:pt idx="0">
                  <c:v>0.24709999999999999</c:v>
                </c:pt>
              </c:numCache>
            </c:numRef>
          </c:val>
          <c:extLst>
            <c:ext xmlns:c16="http://schemas.microsoft.com/office/drawing/2014/chart" uri="{C3380CC4-5D6E-409C-BE32-E72D297353CC}">
              <c16:uniqueId val="{00000005-FFD0-403D-A509-5FD4DA0BFFA2}"/>
            </c:ext>
          </c:extLst>
        </c:ser>
        <c:dLbls>
          <c:showLegendKey val="0"/>
          <c:showVal val="0"/>
          <c:showCatName val="0"/>
          <c:showSerName val="0"/>
          <c:showPercent val="0"/>
          <c:showBubbleSize val="0"/>
        </c:dLbls>
        <c:gapWidth val="219"/>
        <c:axId val="822675696"/>
        <c:axId val="822667168"/>
      </c:barChart>
      <c:catAx>
        <c:axId val="822675696"/>
        <c:scaling>
          <c:orientation val="minMax"/>
        </c:scaling>
        <c:delete val="1"/>
        <c:axPos val="l"/>
        <c:majorTickMark val="none"/>
        <c:minorTickMark val="none"/>
        <c:tickLblPos val="nextTo"/>
        <c:crossAx val="822667168"/>
        <c:crosses val="autoZero"/>
        <c:auto val="1"/>
        <c:lblAlgn val="ctr"/>
        <c:lblOffset val="100"/>
        <c:noMultiLvlLbl val="0"/>
      </c:catAx>
      <c:valAx>
        <c:axId val="822667168"/>
        <c:scaling>
          <c:orientation val="minMax"/>
          <c:max val="0.25"/>
        </c:scaling>
        <c:delete val="0"/>
        <c:axPos val="b"/>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2675696"/>
        <c:crosses val="autoZero"/>
        <c:crossBetween val="between"/>
        <c:majorUnit val="5.000000000000001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Mean</a:t>
            </a:r>
            <a:r>
              <a:rPr lang="en-US" sz="2000" b="1" baseline="0"/>
              <a:t> Rank</a:t>
            </a:r>
            <a:endParaRPr lang="en-US" sz="2000" b="1"/>
          </a:p>
        </c:rich>
      </c:tx>
      <c:layout>
        <c:manualLayout>
          <c:xMode val="edge"/>
          <c:yMode val="edge"/>
          <c:x val="0.36343788812580929"/>
          <c:y val="2.4081801238451443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401681589390474"/>
          <c:y val="4.390390167408776E-2"/>
          <c:w val="0.83924838290088355"/>
          <c:h val="0.76078271342668224"/>
        </c:manualLayout>
      </c:layout>
      <c:scatterChart>
        <c:scatterStyle val="lineMarker"/>
        <c:varyColors val="0"/>
        <c:ser>
          <c:idx val="0"/>
          <c:order val="0"/>
          <c:spPr>
            <a:ln w="57150" cap="rnd">
              <a:solidFill>
                <a:srgbClr val="FF0000"/>
              </a:solidFill>
              <a:prstDash val="sysDash"/>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[1]Sheet1!$B$67:$J$67</c:f>
              <c:numCache>
                <c:formatCode>General</c:formatCode>
                <c:ptCount val="9"/>
                <c:pt idx="0">
                  <c:v>3.6187</c:v>
                </c:pt>
                <c:pt idx="1">
                  <c:v>5.1142000000000003</c:v>
                </c:pt>
                <c:pt idx="2">
                  <c:v>9.1760000000000002</c:v>
                </c:pt>
                <c:pt idx="3">
                  <c:v>13.6149</c:v>
                </c:pt>
                <c:pt idx="4">
                  <c:v>17.731100000000001</c:v>
                </c:pt>
                <c:pt idx="5">
                  <c:v>26.42</c:v>
                </c:pt>
                <c:pt idx="6">
                  <c:v>34.961100000000002</c:v>
                </c:pt>
                <c:pt idx="7">
                  <c:v>42.562100000000001</c:v>
                </c:pt>
                <c:pt idx="8">
                  <c:v>51.918399999999998</c:v>
                </c:pt>
              </c:numCache>
            </c:numRef>
          </c:yVal>
          <c:smooth val="0"/>
          <c:extLst>
            <c:ext xmlns:c16="http://schemas.microsoft.com/office/drawing/2014/chart" uri="{C3380CC4-5D6E-409C-BE32-E72D297353CC}">
              <c16:uniqueId val="{00000000-FA02-4624-9769-F31C05F0EE96}"/>
            </c:ext>
          </c:extLst>
        </c:ser>
        <c:ser>
          <c:idx val="2"/>
          <c:order val="1"/>
          <c:spPr>
            <a:ln w="57150" cap="rnd">
              <a:solidFill>
                <a:srgbClr val="C00000"/>
              </a:solidFill>
              <a:prstDash val="sysDash"/>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[1]Sheet1!$B$69:$J$69</c:f>
              <c:numCache>
                <c:formatCode>General</c:formatCode>
                <c:ptCount val="9"/>
                <c:pt idx="0">
                  <c:v>4.7087000000000003</c:v>
                </c:pt>
                <c:pt idx="1">
                  <c:v>6.8433000000000002</c:v>
                </c:pt>
                <c:pt idx="2">
                  <c:v>13.014900000000001</c:v>
                </c:pt>
                <c:pt idx="3">
                  <c:v>19.0898</c:v>
                </c:pt>
                <c:pt idx="4">
                  <c:v>25.232900000000001</c:v>
                </c:pt>
                <c:pt idx="5">
                  <c:v>38.109200000000001</c:v>
                </c:pt>
                <c:pt idx="6">
                  <c:v>49.891199999999998</c:v>
                </c:pt>
                <c:pt idx="7">
                  <c:v>62.533799999999999</c:v>
                </c:pt>
                <c:pt idx="8">
                  <c:v>74.772400000000005</c:v>
                </c:pt>
              </c:numCache>
            </c:numRef>
          </c:yVal>
          <c:smooth val="0"/>
          <c:extLst>
            <c:ext xmlns:c16="http://schemas.microsoft.com/office/drawing/2014/chart" uri="{C3380CC4-5D6E-409C-BE32-E72D297353CC}">
              <c16:uniqueId val="{00000001-FA02-4624-9769-F31C05F0EE96}"/>
            </c:ext>
          </c:extLst>
        </c:ser>
        <c:ser>
          <c:idx val="8"/>
          <c:order val="2"/>
          <c:spPr>
            <a:ln w="57150" cap="rnd">
              <a:solidFill>
                <a:schemeClr val="accent2">
                  <a:lumMod val="60000"/>
                  <a:lumOff val="40000"/>
                </a:schemeClr>
              </a:solidFill>
              <a:prstDash val="dash"/>
              <a:round/>
            </a:ln>
            <a:effectLst/>
          </c:spPr>
          <c:marker>
            <c:symbol val="none"/>
          </c:marker>
          <c:xVal>
            <c:numRef>
              <c:f>Sheet1!$B$74:$J$74</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Sheet1!$B$83:$J$83</c:f>
              <c:numCache>
                <c:formatCode>General</c:formatCode>
                <c:ptCount val="9"/>
                <c:pt idx="0">
                  <c:v>3.19787</c:v>
                </c:pt>
                <c:pt idx="1">
                  <c:v>4.2468000000000004</c:v>
                </c:pt>
                <c:pt idx="2">
                  <c:v>7.8239999999999998</c:v>
                </c:pt>
                <c:pt idx="3">
                  <c:v>11.1364</c:v>
                </c:pt>
                <c:pt idx="4">
                  <c:v>14.8775</c:v>
                </c:pt>
                <c:pt idx="5">
                  <c:v>21.5641</c:v>
                </c:pt>
                <c:pt idx="6">
                  <c:v>28.824999999999999</c:v>
                </c:pt>
                <c:pt idx="7">
                  <c:v>36.162300000000002</c:v>
                </c:pt>
                <c:pt idx="8">
                  <c:v>43.603499999999997</c:v>
                </c:pt>
              </c:numCache>
            </c:numRef>
          </c:yVal>
          <c:smooth val="0"/>
          <c:extLst>
            <c:ext xmlns:c16="http://schemas.microsoft.com/office/drawing/2014/chart" uri="{C3380CC4-5D6E-409C-BE32-E72D297353CC}">
              <c16:uniqueId val="{00000005-FA02-4624-9769-F31C05F0EE96}"/>
            </c:ext>
          </c:extLst>
        </c:ser>
        <c:dLbls>
          <c:showLegendKey val="0"/>
          <c:showVal val="0"/>
          <c:showCatName val="0"/>
          <c:showSerName val="0"/>
          <c:showPercent val="0"/>
          <c:showBubbleSize val="0"/>
        </c:dLbls>
        <c:axId val="733155912"/>
        <c:axId val="733165096"/>
      </c:scatterChart>
      <c:valAx>
        <c:axId val="733155912"/>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733165096"/>
        <c:crosses val="autoZero"/>
        <c:crossBetween val="midCat"/>
        <c:majorUnit val="75"/>
        <c:minorUnit val="25"/>
      </c:valAx>
      <c:valAx>
        <c:axId val="733165096"/>
        <c:scaling>
          <c:orientation val="minMax"/>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733155912"/>
        <c:crosses val="autoZero"/>
        <c:crossBetween val="midCat"/>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baseline="0" dirty="0"/>
              <a:t>Recall @10 </a:t>
            </a:r>
            <a:endParaRPr lang="en-US" sz="2000" b="1" dirty="0"/>
          </a:p>
        </c:rich>
      </c:tx>
      <c:layout>
        <c:manualLayout>
          <c:xMode val="edge"/>
          <c:yMode val="edge"/>
          <c:x val="0.39449525963767235"/>
          <c:y val="2.1996591044808254E-2"/>
        </c:manualLayout>
      </c:layout>
      <c:overlay val="0"/>
      <c:spPr>
        <a:noFill/>
        <a:ln>
          <a:noFill/>
        </a:ln>
        <a:effectLst/>
      </c:spPr>
    </c:title>
    <c:autoTitleDeleted val="0"/>
    <c:plotArea>
      <c:layout>
        <c:manualLayout>
          <c:layoutTarget val="inner"/>
          <c:xMode val="edge"/>
          <c:yMode val="edge"/>
          <c:x val="0.10002995748473355"/>
          <c:y val="1.8083406240886557E-2"/>
          <c:w val="0.85374073313235643"/>
          <c:h val="0.85847220793782941"/>
        </c:manualLayout>
      </c:layout>
      <c:scatterChart>
        <c:scatterStyle val="lineMarker"/>
        <c:varyColors val="0"/>
        <c:ser>
          <c:idx val="14"/>
          <c:order val="0"/>
          <c:spPr>
            <a:ln w="57150">
              <a:solidFill>
                <a:schemeClr val="tx1"/>
              </a:solidFill>
              <a:prstDash val="sysDot"/>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[1]Sheet1!$B$36:$J$36</c:f>
              <c:numCache>
                <c:formatCode>General</c:formatCode>
                <c:ptCount val="9"/>
                <c:pt idx="0">
                  <c:v>62.5</c:v>
                </c:pt>
                <c:pt idx="1">
                  <c:v>40</c:v>
                </c:pt>
                <c:pt idx="2">
                  <c:v>20</c:v>
                </c:pt>
                <c:pt idx="3">
                  <c:v>13.333333333333334</c:v>
                </c:pt>
                <c:pt idx="4">
                  <c:v>10</c:v>
                </c:pt>
                <c:pt idx="5">
                  <c:v>6.666666666666667</c:v>
                </c:pt>
                <c:pt idx="6">
                  <c:v>5</c:v>
                </c:pt>
                <c:pt idx="7">
                  <c:v>4</c:v>
                </c:pt>
                <c:pt idx="8">
                  <c:v>3.3333333333333335</c:v>
                </c:pt>
              </c:numCache>
            </c:numRef>
          </c:yVal>
          <c:smooth val="0"/>
          <c:extLst>
            <c:ext xmlns:c16="http://schemas.microsoft.com/office/drawing/2014/chart" uri="{C3380CC4-5D6E-409C-BE32-E72D297353CC}">
              <c16:uniqueId val="{00000000-66B9-40D9-B9D0-29B21B59C15E}"/>
            </c:ext>
          </c:extLst>
        </c:ser>
        <c:ser>
          <c:idx val="15"/>
          <c:order val="1"/>
          <c:spPr>
            <a:ln w="57150">
              <a:solidFill>
                <a:srgbClr val="FF0000"/>
              </a:solidFill>
              <a:prstDash val="sysDash"/>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[1]Sheet1!$B$37:$J$37</c:f>
              <c:numCache>
                <c:formatCode>General</c:formatCode>
                <c:ptCount val="9"/>
                <c:pt idx="0">
                  <c:v>94.75</c:v>
                </c:pt>
                <c:pt idx="1">
                  <c:v>84.41</c:v>
                </c:pt>
                <c:pt idx="2">
                  <c:v>68.599999999999994</c:v>
                </c:pt>
                <c:pt idx="3">
                  <c:v>58.83</c:v>
                </c:pt>
                <c:pt idx="4">
                  <c:v>53.71</c:v>
                </c:pt>
                <c:pt idx="5">
                  <c:v>45.26</c:v>
                </c:pt>
                <c:pt idx="6">
                  <c:v>39.51</c:v>
                </c:pt>
                <c:pt idx="7">
                  <c:v>35.67</c:v>
                </c:pt>
                <c:pt idx="8">
                  <c:v>31.42</c:v>
                </c:pt>
              </c:numCache>
            </c:numRef>
          </c:yVal>
          <c:smooth val="0"/>
          <c:extLst>
            <c:ext xmlns:c16="http://schemas.microsoft.com/office/drawing/2014/chart" uri="{C3380CC4-5D6E-409C-BE32-E72D297353CC}">
              <c16:uniqueId val="{00000001-66B9-40D9-B9D0-29B21B59C15E}"/>
            </c:ext>
          </c:extLst>
        </c:ser>
        <c:ser>
          <c:idx val="17"/>
          <c:order val="2"/>
          <c:spPr>
            <a:ln w="57150">
              <a:solidFill>
                <a:srgbClr val="C00000"/>
              </a:solidFill>
              <a:prstDash val="sysDash"/>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[1]Sheet1!$B$39:$J$39</c:f>
              <c:numCache>
                <c:formatCode>General</c:formatCode>
                <c:ptCount val="9"/>
                <c:pt idx="0">
                  <c:v>90.04</c:v>
                </c:pt>
                <c:pt idx="1">
                  <c:v>75.72</c:v>
                </c:pt>
                <c:pt idx="2">
                  <c:v>54.44</c:v>
                </c:pt>
                <c:pt idx="3">
                  <c:v>42.46</c:v>
                </c:pt>
                <c:pt idx="4">
                  <c:v>35.479999999999997</c:v>
                </c:pt>
                <c:pt idx="5">
                  <c:v>25.65</c:v>
                </c:pt>
                <c:pt idx="6">
                  <c:v>21.47</c:v>
                </c:pt>
                <c:pt idx="7">
                  <c:v>17.079999999999998</c:v>
                </c:pt>
                <c:pt idx="8">
                  <c:v>14.58</c:v>
                </c:pt>
              </c:numCache>
            </c:numRef>
          </c:yVal>
          <c:smooth val="0"/>
          <c:extLst>
            <c:ext xmlns:c16="http://schemas.microsoft.com/office/drawing/2014/chart" uri="{C3380CC4-5D6E-409C-BE32-E72D297353CC}">
              <c16:uniqueId val="{00000002-66B9-40D9-B9D0-29B21B59C15E}"/>
            </c:ext>
          </c:extLst>
        </c:ser>
        <c:ser>
          <c:idx val="19"/>
          <c:order val="3"/>
          <c:spPr>
            <a:ln w="57150">
              <a:solidFill>
                <a:srgbClr val="00B050"/>
              </a:solidFill>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[1]Sheet1!$B$41:$J$41</c:f>
              <c:numCache>
                <c:formatCode>General</c:formatCode>
                <c:ptCount val="9"/>
                <c:pt idx="0">
                  <c:v>98.99</c:v>
                </c:pt>
                <c:pt idx="1">
                  <c:v>95.95</c:v>
                </c:pt>
                <c:pt idx="2">
                  <c:v>82.65</c:v>
                </c:pt>
                <c:pt idx="3">
                  <c:v>74.099999999999994</c:v>
                </c:pt>
                <c:pt idx="4">
                  <c:v>67.42</c:v>
                </c:pt>
                <c:pt idx="5">
                  <c:v>57.93</c:v>
                </c:pt>
                <c:pt idx="6">
                  <c:v>51.7</c:v>
                </c:pt>
                <c:pt idx="7">
                  <c:v>46.81</c:v>
                </c:pt>
                <c:pt idx="8">
                  <c:v>44</c:v>
                </c:pt>
              </c:numCache>
            </c:numRef>
          </c:yVal>
          <c:smooth val="0"/>
          <c:extLst>
            <c:ext xmlns:c16="http://schemas.microsoft.com/office/drawing/2014/chart" uri="{C3380CC4-5D6E-409C-BE32-E72D297353CC}">
              <c16:uniqueId val="{00000003-66B9-40D9-B9D0-29B21B59C15E}"/>
            </c:ext>
          </c:extLst>
        </c:ser>
        <c:ser>
          <c:idx val="20"/>
          <c:order val="4"/>
          <c:spPr>
            <a:ln w="57150">
              <a:solidFill>
                <a:schemeClr val="accent6">
                  <a:lumMod val="60000"/>
                  <a:lumOff val="40000"/>
                </a:schemeClr>
              </a:solidFill>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[1]Sheet1!$B$42:$J$42</c:f>
              <c:numCache>
                <c:formatCode>General</c:formatCode>
                <c:ptCount val="9"/>
                <c:pt idx="0">
                  <c:v>95.8</c:v>
                </c:pt>
                <c:pt idx="1">
                  <c:v>88.28</c:v>
                </c:pt>
                <c:pt idx="2">
                  <c:v>70.180000000000007</c:v>
                </c:pt>
                <c:pt idx="3">
                  <c:v>59.77</c:v>
                </c:pt>
                <c:pt idx="4">
                  <c:v>55.98</c:v>
                </c:pt>
                <c:pt idx="5">
                  <c:v>48.05</c:v>
                </c:pt>
                <c:pt idx="6">
                  <c:v>41.48</c:v>
                </c:pt>
                <c:pt idx="7">
                  <c:v>36.07</c:v>
                </c:pt>
                <c:pt idx="8">
                  <c:v>32.799999999999997</c:v>
                </c:pt>
              </c:numCache>
            </c:numRef>
          </c:yVal>
          <c:smooth val="0"/>
          <c:extLst>
            <c:ext xmlns:c16="http://schemas.microsoft.com/office/drawing/2014/chart" uri="{C3380CC4-5D6E-409C-BE32-E72D297353CC}">
              <c16:uniqueId val="{00000004-66B9-40D9-B9D0-29B21B59C15E}"/>
            </c:ext>
          </c:extLst>
        </c:ser>
        <c:ser>
          <c:idx val="22"/>
          <c:order val="5"/>
          <c:spPr>
            <a:ln w="57150">
              <a:solidFill>
                <a:schemeClr val="accent1"/>
              </a:solidFill>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[1]Sheet1!$B$44:$J$44</c:f>
              <c:numCache>
                <c:formatCode>General</c:formatCode>
                <c:ptCount val="9"/>
                <c:pt idx="0">
                  <c:v>99.08</c:v>
                </c:pt>
                <c:pt idx="1">
                  <c:v>96.08</c:v>
                </c:pt>
                <c:pt idx="2">
                  <c:v>86.77</c:v>
                </c:pt>
                <c:pt idx="3">
                  <c:v>76.75</c:v>
                </c:pt>
                <c:pt idx="4">
                  <c:v>69.67</c:v>
                </c:pt>
                <c:pt idx="5">
                  <c:v>59.64</c:v>
                </c:pt>
                <c:pt idx="6">
                  <c:v>52.98</c:v>
                </c:pt>
                <c:pt idx="7">
                  <c:v>46.65</c:v>
                </c:pt>
                <c:pt idx="8">
                  <c:v>43.89</c:v>
                </c:pt>
              </c:numCache>
            </c:numRef>
          </c:yVal>
          <c:smooth val="0"/>
          <c:extLst>
            <c:ext xmlns:c16="http://schemas.microsoft.com/office/drawing/2014/chart" uri="{C3380CC4-5D6E-409C-BE32-E72D297353CC}">
              <c16:uniqueId val="{00000005-66B9-40D9-B9D0-29B21B59C15E}"/>
            </c:ext>
          </c:extLst>
        </c:ser>
        <c:ser>
          <c:idx val="23"/>
          <c:order val="6"/>
          <c:tx>
            <c:v>Resnet50(Mahal)</c:v>
          </c:tx>
          <c:marker>
            <c:symbol val="none"/>
          </c:marker>
          <c:yVal>
            <c:numLit>
              <c:formatCode>General</c:formatCode>
              <c:ptCount val="1"/>
              <c:pt idx="0">
                <c:v>1</c:v>
              </c:pt>
            </c:numLit>
          </c:yVal>
          <c:smooth val="0"/>
          <c:extLst>
            <c:ext xmlns:c16="http://schemas.microsoft.com/office/drawing/2014/chart" uri="{C3380CC4-5D6E-409C-BE32-E72D297353CC}">
              <c16:uniqueId val="{00000006-66B9-40D9-B9D0-29B21B59C15E}"/>
            </c:ext>
          </c:extLst>
        </c:ser>
        <c:ser>
          <c:idx val="24"/>
          <c:order val="7"/>
          <c:spPr>
            <a:ln w="57150">
              <a:solidFill>
                <a:schemeClr val="accent2">
                  <a:lumMod val="60000"/>
                  <a:lumOff val="40000"/>
                </a:schemeClr>
              </a:solidFill>
              <a:prstDash val="lgDash"/>
            </a:ln>
          </c:spPr>
          <c:marker>
            <c:symbol val="none"/>
          </c:marker>
          <c:xVal>
            <c:numRef>
              <c:f>Sheet1!$B$43:$J$43</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Sheet1!$B$53:$J$53</c:f>
              <c:numCache>
                <c:formatCode>General</c:formatCode>
                <c:ptCount val="9"/>
                <c:pt idx="0">
                  <c:v>94.47</c:v>
                </c:pt>
                <c:pt idx="1">
                  <c:v>88.72</c:v>
                </c:pt>
                <c:pt idx="2">
                  <c:v>76.16</c:v>
                </c:pt>
                <c:pt idx="3">
                  <c:v>69.37</c:v>
                </c:pt>
                <c:pt idx="4">
                  <c:v>62.36</c:v>
                </c:pt>
                <c:pt idx="5">
                  <c:v>55.39</c:v>
                </c:pt>
                <c:pt idx="6">
                  <c:v>51.2</c:v>
                </c:pt>
                <c:pt idx="7">
                  <c:v>44.6</c:v>
                </c:pt>
                <c:pt idx="8">
                  <c:v>41.12</c:v>
                </c:pt>
              </c:numCache>
            </c:numRef>
          </c:yVal>
          <c:smooth val="0"/>
          <c:extLst>
            <c:ext xmlns:c16="http://schemas.microsoft.com/office/drawing/2014/chart" uri="{C3380CC4-5D6E-409C-BE32-E72D297353CC}">
              <c16:uniqueId val="{00000007-66B9-40D9-B9D0-29B21B59C15E}"/>
            </c:ext>
          </c:extLst>
        </c:ser>
        <c:ser>
          <c:idx val="9"/>
          <c:order val="8"/>
          <c:tx>
            <c:v>Resnet50(Mahal)</c:v>
          </c:tx>
          <c:spPr>
            <a:ln w="19050" cap="rnd">
              <a:solidFill>
                <a:schemeClr val="accent4">
                  <a:lumMod val="60000"/>
                </a:schemeClr>
              </a:solidFill>
              <a:round/>
            </a:ln>
            <a:effectLst/>
          </c:spPr>
          <c:marker>
            <c:symbol val="none"/>
          </c:marker>
          <c:yVal>
            <c:numLit>
              <c:formatCode>General</c:formatCode>
              <c:ptCount val="1"/>
              <c:pt idx="0">
                <c:v>1</c:v>
              </c:pt>
            </c:numLit>
          </c:yVal>
          <c:smooth val="0"/>
          <c:extLst>
            <c:ext xmlns:c16="http://schemas.microsoft.com/office/drawing/2014/chart" uri="{C3380CC4-5D6E-409C-BE32-E72D297353CC}">
              <c16:uniqueId val="{00000010-66B9-40D9-B9D0-29B21B59C15E}"/>
            </c:ext>
          </c:extLst>
        </c:ser>
        <c:dLbls>
          <c:showLegendKey val="0"/>
          <c:showVal val="0"/>
          <c:showCatName val="0"/>
          <c:showSerName val="0"/>
          <c:showPercent val="0"/>
          <c:showBubbleSize val="0"/>
        </c:dLbls>
        <c:axId val="689127920"/>
        <c:axId val="689129232"/>
      </c:scatterChart>
      <c:valAx>
        <c:axId val="689127920"/>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layout>
            <c:manualLayout>
              <c:xMode val="edge"/>
              <c:yMode val="edge"/>
              <c:x val="0.43595069693436067"/>
              <c:y val="0.93664076952719333"/>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689129232"/>
        <c:crosses val="autoZero"/>
        <c:crossBetween val="midCat"/>
        <c:majorUnit val="75"/>
        <c:minorUnit val="25"/>
      </c:valAx>
      <c:valAx>
        <c:axId val="689129232"/>
        <c:scaling>
          <c:orientation val="minMax"/>
          <c:max val="10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Score</a:t>
                </a:r>
              </a:p>
            </c:rich>
          </c:tx>
          <c:layout>
            <c:manualLayout>
              <c:xMode val="edge"/>
              <c:yMode val="edge"/>
              <c:x val="2.0948606273093726E-2"/>
              <c:y val="0.33612637206753526"/>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689127920"/>
        <c:crosses val="autoZero"/>
        <c:crossBetween val="midCat"/>
        <c:majorUnit val="25"/>
      </c:valAx>
    </c:plotArea>
    <c:plotVisOnly val="1"/>
    <c:dispBlanksAs val="gap"/>
    <c:showDLblsOverMax val="0"/>
    <c:extLst/>
  </c:chart>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Mean</a:t>
            </a:r>
            <a:r>
              <a:rPr lang="en-US" sz="1600" b="1" baseline="0" dirty="0"/>
              <a:t> Rank’s Slope</a:t>
            </a:r>
            <a:endParaRPr lang="en-US" sz="1600" b="1" dirty="0"/>
          </a:p>
        </c:rich>
      </c:tx>
      <c:layout>
        <c:manualLayout>
          <c:xMode val="edge"/>
          <c:yMode val="edge"/>
          <c:x val="0.33224058514856203"/>
          <c:y val="3.8650565728479028E-4"/>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6474511953082869E-2"/>
          <c:y val="3.2221011951982237E-2"/>
          <c:w val="0.91014802040046971"/>
          <c:h val="0.74842044887114134"/>
        </c:manualLayout>
      </c:layout>
      <c:barChart>
        <c:barDir val="bar"/>
        <c:grouping val="clustered"/>
        <c:varyColors val="0"/>
        <c:ser>
          <c:idx val="0"/>
          <c:order val="0"/>
          <c:spPr>
            <a:solidFill>
              <a:schemeClr val="accent1"/>
            </a:solidFill>
            <a:ln>
              <a:noFill/>
            </a:ln>
            <a:effectLst/>
          </c:spPr>
          <c:invertIfNegative val="0"/>
          <c:val>
            <c:numRef>
              <c:f>[1]Sheet1!$E$84</c:f>
              <c:numCache>
                <c:formatCode>General</c:formatCode>
                <c:ptCount val="1"/>
                <c:pt idx="0">
                  <c:v>8.7800000000000003E-2</c:v>
                </c:pt>
              </c:numCache>
            </c:numRef>
          </c:val>
          <c:extLst>
            <c:ext xmlns:c16="http://schemas.microsoft.com/office/drawing/2014/chart" uri="{C3380CC4-5D6E-409C-BE32-E72D297353CC}">
              <c16:uniqueId val="{00000000-FFD0-403D-A509-5FD4DA0BFFA2}"/>
            </c:ext>
          </c:extLst>
        </c:ser>
        <c:ser>
          <c:idx val="1"/>
          <c:order val="1"/>
          <c:spPr>
            <a:solidFill>
              <a:srgbClr val="00B050"/>
            </a:solidFill>
            <a:ln>
              <a:noFill/>
            </a:ln>
            <a:effectLst/>
          </c:spPr>
          <c:invertIfNegative val="0"/>
          <c:val>
            <c:numRef>
              <c:f>[1]Sheet1!$E$85</c:f>
              <c:numCache>
                <c:formatCode>General</c:formatCode>
                <c:ptCount val="1"/>
                <c:pt idx="0">
                  <c:v>9.4899999999999998E-2</c:v>
                </c:pt>
              </c:numCache>
            </c:numRef>
          </c:val>
          <c:extLst>
            <c:ext xmlns:c16="http://schemas.microsoft.com/office/drawing/2014/chart" uri="{C3380CC4-5D6E-409C-BE32-E72D297353CC}">
              <c16:uniqueId val="{00000001-FFD0-403D-A509-5FD4DA0BFFA2}"/>
            </c:ext>
          </c:extLst>
        </c:ser>
        <c:ser>
          <c:idx val="8"/>
          <c:order val="2"/>
          <c:tx>
            <c:strRef>
              <c:f>Sheet1!$D$96</c:f>
              <c:strCache>
                <c:ptCount val="1"/>
                <c:pt idx="0">
                  <c:v>Resnet50 (Mahal)</c:v>
                </c:pt>
              </c:strCache>
            </c:strRef>
          </c:tx>
          <c:spPr>
            <a:solidFill>
              <a:schemeClr val="accent2">
                <a:lumMod val="60000"/>
                <a:lumOff val="40000"/>
              </a:schemeClr>
            </a:solidFill>
            <a:ln>
              <a:noFill/>
            </a:ln>
            <a:effectLst/>
          </c:spPr>
          <c:invertIfNegative val="0"/>
          <c:val>
            <c:numRef>
              <c:f>Sheet1!$E$96</c:f>
              <c:numCache>
                <c:formatCode>General</c:formatCode>
                <c:ptCount val="1"/>
                <c:pt idx="0">
                  <c:v>0.14199999999999999</c:v>
                </c:pt>
              </c:numCache>
            </c:numRef>
          </c:val>
          <c:extLst>
            <c:ext xmlns:c16="http://schemas.microsoft.com/office/drawing/2014/chart" uri="{C3380CC4-5D6E-409C-BE32-E72D297353CC}">
              <c16:uniqueId val="{00000002-FFD0-403D-A509-5FD4DA0BFFA2}"/>
            </c:ext>
          </c:extLst>
        </c:ser>
        <c:ser>
          <c:idx val="4"/>
          <c:order val="3"/>
          <c:spPr>
            <a:solidFill>
              <a:schemeClr val="accent6">
                <a:lumMod val="60000"/>
                <a:lumOff val="40000"/>
              </a:schemeClr>
            </a:solidFill>
            <a:ln>
              <a:noFill/>
            </a:ln>
            <a:effectLst/>
          </c:spPr>
          <c:invertIfNegative val="0"/>
          <c:val>
            <c:numRef>
              <c:f>[1]Sheet1!$E$88</c:f>
              <c:numCache>
                <c:formatCode>General</c:formatCode>
                <c:ptCount val="1"/>
                <c:pt idx="0">
                  <c:v>0.15090000000000001</c:v>
                </c:pt>
              </c:numCache>
            </c:numRef>
          </c:val>
          <c:extLst>
            <c:ext xmlns:c16="http://schemas.microsoft.com/office/drawing/2014/chart" uri="{C3380CC4-5D6E-409C-BE32-E72D297353CC}">
              <c16:uniqueId val="{00000003-FFD0-403D-A509-5FD4DA0BFFA2}"/>
            </c:ext>
          </c:extLst>
        </c:ser>
        <c:ser>
          <c:idx val="5"/>
          <c:order val="4"/>
          <c:spPr>
            <a:solidFill>
              <a:srgbClr val="FF0000"/>
            </a:solidFill>
            <a:ln>
              <a:noFill/>
            </a:ln>
            <a:effectLst/>
          </c:spPr>
          <c:invertIfNegative val="0"/>
          <c:val>
            <c:numRef>
              <c:f>[1]Sheet1!$E$89</c:f>
              <c:numCache>
                <c:formatCode>General</c:formatCode>
                <c:ptCount val="1"/>
                <c:pt idx="0">
                  <c:v>0.16919999999999999</c:v>
                </c:pt>
              </c:numCache>
            </c:numRef>
          </c:val>
          <c:extLst>
            <c:ext xmlns:c16="http://schemas.microsoft.com/office/drawing/2014/chart" uri="{C3380CC4-5D6E-409C-BE32-E72D297353CC}">
              <c16:uniqueId val="{00000004-FFD0-403D-A509-5FD4DA0BFFA2}"/>
            </c:ext>
          </c:extLst>
        </c:ser>
        <c:ser>
          <c:idx val="7"/>
          <c:order val="5"/>
          <c:spPr>
            <a:solidFill>
              <a:srgbClr val="C00000"/>
            </a:solidFill>
            <a:ln>
              <a:noFill/>
            </a:ln>
            <a:effectLst/>
          </c:spPr>
          <c:invertIfNegative val="0"/>
          <c:val>
            <c:numRef>
              <c:f>[1]Sheet1!$E$91</c:f>
              <c:numCache>
                <c:formatCode>General</c:formatCode>
                <c:ptCount val="1"/>
                <c:pt idx="0">
                  <c:v>0.24709999999999999</c:v>
                </c:pt>
              </c:numCache>
            </c:numRef>
          </c:val>
          <c:extLst>
            <c:ext xmlns:c16="http://schemas.microsoft.com/office/drawing/2014/chart" uri="{C3380CC4-5D6E-409C-BE32-E72D297353CC}">
              <c16:uniqueId val="{00000005-FFD0-403D-A509-5FD4DA0BFFA2}"/>
            </c:ext>
          </c:extLst>
        </c:ser>
        <c:dLbls>
          <c:showLegendKey val="0"/>
          <c:showVal val="0"/>
          <c:showCatName val="0"/>
          <c:showSerName val="0"/>
          <c:showPercent val="0"/>
          <c:showBubbleSize val="0"/>
        </c:dLbls>
        <c:gapWidth val="219"/>
        <c:axId val="822675696"/>
        <c:axId val="822667168"/>
      </c:barChart>
      <c:catAx>
        <c:axId val="822675696"/>
        <c:scaling>
          <c:orientation val="minMax"/>
        </c:scaling>
        <c:delete val="1"/>
        <c:axPos val="l"/>
        <c:majorTickMark val="none"/>
        <c:minorTickMark val="none"/>
        <c:tickLblPos val="nextTo"/>
        <c:crossAx val="822667168"/>
        <c:crosses val="autoZero"/>
        <c:auto val="1"/>
        <c:lblAlgn val="ctr"/>
        <c:lblOffset val="100"/>
        <c:noMultiLvlLbl val="0"/>
      </c:catAx>
      <c:valAx>
        <c:axId val="822667168"/>
        <c:scaling>
          <c:orientation val="minMax"/>
          <c:max val="0.25"/>
        </c:scaling>
        <c:delete val="0"/>
        <c:axPos val="b"/>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2675696"/>
        <c:crosses val="autoZero"/>
        <c:crossBetween val="between"/>
        <c:majorUnit val="5.000000000000001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Mean</a:t>
            </a:r>
            <a:r>
              <a:rPr lang="en-US" sz="2000" b="1" baseline="0"/>
              <a:t> Rank</a:t>
            </a:r>
            <a:endParaRPr lang="en-US" sz="2000" b="1"/>
          </a:p>
        </c:rich>
      </c:tx>
      <c:layout>
        <c:manualLayout>
          <c:xMode val="edge"/>
          <c:yMode val="edge"/>
          <c:x val="0.36343788812580929"/>
          <c:y val="2.4081801238451443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401681589390474"/>
          <c:y val="4.390390167408776E-2"/>
          <c:w val="0.83924838290088355"/>
          <c:h val="0.76078271342668224"/>
        </c:manualLayout>
      </c:layout>
      <c:scatterChart>
        <c:scatterStyle val="lineMarker"/>
        <c:varyColors val="0"/>
        <c:ser>
          <c:idx val="0"/>
          <c:order val="0"/>
          <c:spPr>
            <a:ln w="57150" cap="rnd">
              <a:solidFill>
                <a:srgbClr val="FF0000"/>
              </a:solidFill>
              <a:prstDash val="sysDash"/>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[1]Sheet1!$B$67:$J$67</c:f>
              <c:numCache>
                <c:formatCode>General</c:formatCode>
                <c:ptCount val="9"/>
                <c:pt idx="0">
                  <c:v>3.6187</c:v>
                </c:pt>
                <c:pt idx="1">
                  <c:v>5.1142000000000003</c:v>
                </c:pt>
                <c:pt idx="2">
                  <c:v>9.1760000000000002</c:v>
                </c:pt>
                <c:pt idx="3">
                  <c:v>13.6149</c:v>
                </c:pt>
                <c:pt idx="4">
                  <c:v>17.731100000000001</c:v>
                </c:pt>
                <c:pt idx="5">
                  <c:v>26.42</c:v>
                </c:pt>
                <c:pt idx="6">
                  <c:v>34.961100000000002</c:v>
                </c:pt>
                <c:pt idx="7">
                  <c:v>42.562100000000001</c:v>
                </c:pt>
                <c:pt idx="8">
                  <c:v>51.918399999999998</c:v>
                </c:pt>
              </c:numCache>
            </c:numRef>
          </c:yVal>
          <c:smooth val="0"/>
          <c:extLst>
            <c:ext xmlns:c16="http://schemas.microsoft.com/office/drawing/2014/chart" uri="{C3380CC4-5D6E-409C-BE32-E72D297353CC}">
              <c16:uniqueId val="{00000000-FA02-4624-9769-F31C05F0EE96}"/>
            </c:ext>
          </c:extLst>
        </c:ser>
        <c:ser>
          <c:idx val="2"/>
          <c:order val="1"/>
          <c:spPr>
            <a:ln w="57150" cap="rnd">
              <a:solidFill>
                <a:srgbClr val="C00000"/>
              </a:solidFill>
              <a:prstDash val="sysDash"/>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[1]Sheet1!$B$69:$J$69</c:f>
              <c:numCache>
                <c:formatCode>General</c:formatCode>
                <c:ptCount val="9"/>
                <c:pt idx="0">
                  <c:v>4.7087000000000003</c:v>
                </c:pt>
                <c:pt idx="1">
                  <c:v>6.8433000000000002</c:v>
                </c:pt>
                <c:pt idx="2">
                  <c:v>13.014900000000001</c:v>
                </c:pt>
                <c:pt idx="3">
                  <c:v>19.0898</c:v>
                </c:pt>
                <c:pt idx="4">
                  <c:v>25.232900000000001</c:v>
                </c:pt>
                <c:pt idx="5">
                  <c:v>38.109200000000001</c:v>
                </c:pt>
                <c:pt idx="6">
                  <c:v>49.891199999999998</c:v>
                </c:pt>
                <c:pt idx="7">
                  <c:v>62.533799999999999</c:v>
                </c:pt>
                <c:pt idx="8">
                  <c:v>74.772400000000005</c:v>
                </c:pt>
              </c:numCache>
            </c:numRef>
          </c:yVal>
          <c:smooth val="0"/>
          <c:extLst>
            <c:ext xmlns:c16="http://schemas.microsoft.com/office/drawing/2014/chart" uri="{C3380CC4-5D6E-409C-BE32-E72D297353CC}">
              <c16:uniqueId val="{00000001-FA02-4624-9769-F31C05F0EE96}"/>
            </c:ext>
          </c:extLst>
        </c:ser>
        <c:ser>
          <c:idx val="4"/>
          <c:order val="2"/>
          <c:spPr>
            <a:ln w="57150" cap="rnd">
              <a:solidFill>
                <a:srgbClr val="00B050"/>
              </a:solidFill>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[1]Sheet1!$B$71:$J$71</c:f>
              <c:numCache>
                <c:formatCode>General</c:formatCode>
                <c:ptCount val="9"/>
                <c:pt idx="0">
                  <c:v>2.3946000000000001</c:v>
                </c:pt>
                <c:pt idx="1">
                  <c:v>3.25</c:v>
                </c:pt>
                <c:pt idx="2">
                  <c:v>5.7506000000000004</c:v>
                </c:pt>
                <c:pt idx="3">
                  <c:v>8.0810999999999993</c:v>
                </c:pt>
                <c:pt idx="4">
                  <c:v>10.344099999999999</c:v>
                </c:pt>
                <c:pt idx="5">
                  <c:v>15.2431</c:v>
                </c:pt>
                <c:pt idx="6">
                  <c:v>20.009399999999999</c:v>
                </c:pt>
                <c:pt idx="7">
                  <c:v>24.536100000000001</c:v>
                </c:pt>
                <c:pt idx="8">
                  <c:v>29.375800000000002</c:v>
                </c:pt>
              </c:numCache>
            </c:numRef>
          </c:yVal>
          <c:smooth val="0"/>
          <c:extLst>
            <c:ext xmlns:c16="http://schemas.microsoft.com/office/drawing/2014/chart" uri="{C3380CC4-5D6E-409C-BE32-E72D297353CC}">
              <c16:uniqueId val="{00000002-FA02-4624-9769-F31C05F0EE96}"/>
            </c:ext>
          </c:extLst>
        </c:ser>
        <c:ser>
          <c:idx val="5"/>
          <c:order val="3"/>
          <c:spPr>
            <a:ln w="57150" cap="rnd">
              <a:solidFill>
                <a:schemeClr val="accent6">
                  <a:lumMod val="60000"/>
                  <a:lumOff val="40000"/>
                </a:schemeClr>
              </a:solidFill>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[1]Sheet1!$B$72:$J$72</c:f>
              <c:numCache>
                <c:formatCode>General</c:formatCode>
                <c:ptCount val="9"/>
                <c:pt idx="0">
                  <c:v>3.2625000000000002</c:v>
                </c:pt>
                <c:pt idx="1">
                  <c:v>4.6667000000000005</c:v>
                </c:pt>
                <c:pt idx="2">
                  <c:v>8.5632000000000001</c:v>
                </c:pt>
                <c:pt idx="3">
                  <c:v>12.4716</c:v>
                </c:pt>
                <c:pt idx="4">
                  <c:v>15.9709</c:v>
                </c:pt>
                <c:pt idx="5">
                  <c:v>23.349900000000002</c:v>
                </c:pt>
                <c:pt idx="6">
                  <c:v>31.1097</c:v>
                </c:pt>
                <c:pt idx="7">
                  <c:v>38.580100000000002</c:v>
                </c:pt>
                <c:pt idx="8">
                  <c:v>46.301900000000003</c:v>
                </c:pt>
              </c:numCache>
            </c:numRef>
          </c:yVal>
          <c:smooth val="0"/>
          <c:extLst>
            <c:ext xmlns:c16="http://schemas.microsoft.com/office/drawing/2014/chart" uri="{C3380CC4-5D6E-409C-BE32-E72D297353CC}">
              <c16:uniqueId val="{00000003-FA02-4624-9769-F31C05F0EE96}"/>
            </c:ext>
          </c:extLst>
        </c:ser>
        <c:ser>
          <c:idx val="7"/>
          <c:order val="4"/>
          <c:spPr>
            <a:ln w="57150" cap="rnd">
              <a:solidFill>
                <a:srgbClr val="0070C0"/>
              </a:solidFill>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[1]Sheet1!$B$74:$J$74</c:f>
              <c:numCache>
                <c:formatCode>General</c:formatCode>
                <c:ptCount val="9"/>
                <c:pt idx="0">
                  <c:v>2.2900999999999998</c:v>
                </c:pt>
                <c:pt idx="1">
                  <c:v>3.0909</c:v>
                </c:pt>
                <c:pt idx="2">
                  <c:v>5.1432000000000002</c:v>
                </c:pt>
                <c:pt idx="3">
                  <c:v>7.4269999999999996</c:v>
                </c:pt>
                <c:pt idx="4">
                  <c:v>8.6042000000000005</c:v>
                </c:pt>
                <c:pt idx="5">
                  <c:v>13.9153</c:v>
                </c:pt>
                <c:pt idx="6">
                  <c:v>18.1526</c:v>
                </c:pt>
                <c:pt idx="7">
                  <c:v>23.076899999999998</c:v>
                </c:pt>
                <c:pt idx="8">
                  <c:v>26.9237</c:v>
                </c:pt>
              </c:numCache>
            </c:numRef>
          </c:yVal>
          <c:smooth val="0"/>
          <c:extLst>
            <c:ext xmlns:c16="http://schemas.microsoft.com/office/drawing/2014/chart" uri="{C3380CC4-5D6E-409C-BE32-E72D297353CC}">
              <c16:uniqueId val="{00000004-FA02-4624-9769-F31C05F0EE96}"/>
            </c:ext>
          </c:extLst>
        </c:ser>
        <c:ser>
          <c:idx val="8"/>
          <c:order val="5"/>
          <c:spPr>
            <a:ln w="57150" cap="rnd">
              <a:solidFill>
                <a:schemeClr val="accent2">
                  <a:lumMod val="60000"/>
                  <a:lumOff val="40000"/>
                </a:schemeClr>
              </a:solidFill>
              <a:prstDash val="dash"/>
              <a:round/>
            </a:ln>
            <a:effectLst/>
          </c:spPr>
          <c:marker>
            <c:symbol val="none"/>
          </c:marker>
          <c:xVal>
            <c:numRef>
              <c:f>Sheet1!$B$74:$J$74</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Sheet1!$B$83:$J$83</c:f>
              <c:numCache>
                <c:formatCode>General</c:formatCode>
                <c:ptCount val="9"/>
                <c:pt idx="0">
                  <c:v>3.19787</c:v>
                </c:pt>
                <c:pt idx="1">
                  <c:v>4.2468000000000004</c:v>
                </c:pt>
                <c:pt idx="2">
                  <c:v>7.8239999999999998</c:v>
                </c:pt>
                <c:pt idx="3">
                  <c:v>11.1364</c:v>
                </c:pt>
                <c:pt idx="4">
                  <c:v>14.8775</c:v>
                </c:pt>
                <c:pt idx="5">
                  <c:v>21.5641</c:v>
                </c:pt>
                <c:pt idx="6">
                  <c:v>28.824999999999999</c:v>
                </c:pt>
                <c:pt idx="7">
                  <c:v>36.162300000000002</c:v>
                </c:pt>
                <c:pt idx="8">
                  <c:v>43.603499999999997</c:v>
                </c:pt>
              </c:numCache>
            </c:numRef>
          </c:yVal>
          <c:smooth val="0"/>
          <c:extLst>
            <c:ext xmlns:c16="http://schemas.microsoft.com/office/drawing/2014/chart" uri="{C3380CC4-5D6E-409C-BE32-E72D297353CC}">
              <c16:uniqueId val="{00000005-FA02-4624-9769-F31C05F0EE96}"/>
            </c:ext>
          </c:extLst>
        </c:ser>
        <c:dLbls>
          <c:showLegendKey val="0"/>
          <c:showVal val="0"/>
          <c:showCatName val="0"/>
          <c:showSerName val="0"/>
          <c:showPercent val="0"/>
          <c:showBubbleSize val="0"/>
        </c:dLbls>
        <c:axId val="733155912"/>
        <c:axId val="733165096"/>
      </c:scatterChart>
      <c:valAx>
        <c:axId val="733155912"/>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733165096"/>
        <c:crosses val="autoZero"/>
        <c:crossBetween val="midCat"/>
        <c:majorUnit val="75"/>
        <c:minorUnit val="25"/>
      </c:valAx>
      <c:valAx>
        <c:axId val="733165096"/>
        <c:scaling>
          <c:orientation val="minMax"/>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733155912"/>
        <c:crosses val="autoZero"/>
        <c:crossBetween val="midCat"/>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Mean</a:t>
            </a:r>
            <a:r>
              <a:rPr lang="en-US" sz="1600" b="1" baseline="0" dirty="0"/>
              <a:t> Rank’s Slope</a:t>
            </a:r>
            <a:endParaRPr lang="en-US" sz="1600" b="1" dirty="0"/>
          </a:p>
        </c:rich>
      </c:tx>
      <c:layout>
        <c:manualLayout>
          <c:xMode val="edge"/>
          <c:yMode val="edge"/>
          <c:x val="0.33224058514856203"/>
          <c:y val="3.8650565728479028E-4"/>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6474511953082869E-2"/>
          <c:y val="3.2221011951982237E-2"/>
          <c:w val="0.91014802040046971"/>
          <c:h val="0.74842044887114134"/>
        </c:manualLayout>
      </c:layout>
      <c:barChart>
        <c:barDir val="bar"/>
        <c:grouping val="clustered"/>
        <c:varyColors val="0"/>
        <c:ser>
          <c:idx val="0"/>
          <c:order val="0"/>
          <c:spPr>
            <a:solidFill>
              <a:schemeClr val="accent1"/>
            </a:solidFill>
            <a:ln>
              <a:noFill/>
            </a:ln>
            <a:effectLst/>
          </c:spPr>
          <c:invertIfNegative val="0"/>
          <c:val>
            <c:numRef>
              <c:f>[1]Sheet1!$E$84</c:f>
              <c:numCache>
                <c:formatCode>General</c:formatCode>
                <c:ptCount val="1"/>
                <c:pt idx="0">
                  <c:v>8.7800000000000003E-2</c:v>
                </c:pt>
              </c:numCache>
            </c:numRef>
          </c:val>
          <c:extLst>
            <c:ext xmlns:c16="http://schemas.microsoft.com/office/drawing/2014/chart" uri="{C3380CC4-5D6E-409C-BE32-E72D297353CC}">
              <c16:uniqueId val="{00000000-FFD0-403D-A509-5FD4DA0BFFA2}"/>
            </c:ext>
          </c:extLst>
        </c:ser>
        <c:ser>
          <c:idx val="1"/>
          <c:order val="1"/>
          <c:spPr>
            <a:solidFill>
              <a:srgbClr val="00B050"/>
            </a:solidFill>
            <a:ln>
              <a:noFill/>
            </a:ln>
            <a:effectLst/>
          </c:spPr>
          <c:invertIfNegative val="0"/>
          <c:val>
            <c:numRef>
              <c:f>[1]Sheet1!$E$85</c:f>
              <c:numCache>
                <c:formatCode>General</c:formatCode>
                <c:ptCount val="1"/>
                <c:pt idx="0">
                  <c:v>9.4899999999999998E-2</c:v>
                </c:pt>
              </c:numCache>
            </c:numRef>
          </c:val>
          <c:extLst>
            <c:ext xmlns:c16="http://schemas.microsoft.com/office/drawing/2014/chart" uri="{C3380CC4-5D6E-409C-BE32-E72D297353CC}">
              <c16:uniqueId val="{00000001-FFD0-403D-A509-5FD4DA0BFFA2}"/>
            </c:ext>
          </c:extLst>
        </c:ser>
        <c:ser>
          <c:idx val="8"/>
          <c:order val="2"/>
          <c:tx>
            <c:strRef>
              <c:f>Sheet1!$D$96</c:f>
              <c:strCache>
                <c:ptCount val="1"/>
                <c:pt idx="0">
                  <c:v>Resnet50 (Mahal)</c:v>
                </c:pt>
              </c:strCache>
            </c:strRef>
          </c:tx>
          <c:spPr>
            <a:solidFill>
              <a:schemeClr val="accent2">
                <a:lumMod val="60000"/>
                <a:lumOff val="40000"/>
              </a:schemeClr>
            </a:solidFill>
            <a:ln>
              <a:noFill/>
            </a:ln>
            <a:effectLst/>
          </c:spPr>
          <c:invertIfNegative val="0"/>
          <c:val>
            <c:numRef>
              <c:f>Sheet1!$E$96</c:f>
              <c:numCache>
                <c:formatCode>General</c:formatCode>
                <c:ptCount val="1"/>
                <c:pt idx="0">
                  <c:v>0.14199999999999999</c:v>
                </c:pt>
              </c:numCache>
            </c:numRef>
          </c:val>
          <c:extLst>
            <c:ext xmlns:c16="http://schemas.microsoft.com/office/drawing/2014/chart" uri="{C3380CC4-5D6E-409C-BE32-E72D297353CC}">
              <c16:uniqueId val="{00000002-FFD0-403D-A509-5FD4DA0BFFA2}"/>
            </c:ext>
          </c:extLst>
        </c:ser>
        <c:ser>
          <c:idx val="4"/>
          <c:order val="3"/>
          <c:spPr>
            <a:solidFill>
              <a:schemeClr val="accent6">
                <a:lumMod val="60000"/>
                <a:lumOff val="40000"/>
              </a:schemeClr>
            </a:solidFill>
            <a:ln>
              <a:noFill/>
            </a:ln>
            <a:effectLst/>
          </c:spPr>
          <c:invertIfNegative val="0"/>
          <c:val>
            <c:numRef>
              <c:f>[1]Sheet1!$E$88</c:f>
              <c:numCache>
                <c:formatCode>General</c:formatCode>
                <c:ptCount val="1"/>
                <c:pt idx="0">
                  <c:v>0.15090000000000001</c:v>
                </c:pt>
              </c:numCache>
            </c:numRef>
          </c:val>
          <c:extLst>
            <c:ext xmlns:c16="http://schemas.microsoft.com/office/drawing/2014/chart" uri="{C3380CC4-5D6E-409C-BE32-E72D297353CC}">
              <c16:uniqueId val="{00000003-FFD0-403D-A509-5FD4DA0BFFA2}"/>
            </c:ext>
          </c:extLst>
        </c:ser>
        <c:ser>
          <c:idx val="5"/>
          <c:order val="4"/>
          <c:spPr>
            <a:solidFill>
              <a:srgbClr val="FF0000"/>
            </a:solidFill>
            <a:ln>
              <a:noFill/>
            </a:ln>
            <a:effectLst/>
          </c:spPr>
          <c:invertIfNegative val="0"/>
          <c:val>
            <c:numRef>
              <c:f>[1]Sheet1!$E$89</c:f>
              <c:numCache>
                <c:formatCode>General</c:formatCode>
                <c:ptCount val="1"/>
                <c:pt idx="0">
                  <c:v>0.16919999999999999</c:v>
                </c:pt>
              </c:numCache>
            </c:numRef>
          </c:val>
          <c:extLst>
            <c:ext xmlns:c16="http://schemas.microsoft.com/office/drawing/2014/chart" uri="{C3380CC4-5D6E-409C-BE32-E72D297353CC}">
              <c16:uniqueId val="{00000004-FFD0-403D-A509-5FD4DA0BFFA2}"/>
            </c:ext>
          </c:extLst>
        </c:ser>
        <c:ser>
          <c:idx val="7"/>
          <c:order val="5"/>
          <c:spPr>
            <a:solidFill>
              <a:srgbClr val="C00000"/>
            </a:solidFill>
            <a:ln>
              <a:noFill/>
            </a:ln>
            <a:effectLst/>
          </c:spPr>
          <c:invertIfNegative val="0"/>
          <c:val>
            <c:numRef>
              <c:f>[1]Sheet1!$E$91</c:f>
              <c:numCache>
                <c:formatCode>General</c:formatCode>
                <c:ptCount val="1"/>
                <c:pt idx="0">
                  <c:v>0.24709999999999999</c:v>
                </c:pt>
              </c:numCache>
            </c:numRef>
          </c:val>
          <c:extLst>
            <c:ext xmlns:c16="http://schemas.microsoft.com/office/drawing/2014/chart" uri="{C3380CC4-5D6E-409C-BE32-E72D297353CC}">
              <c16:uniqueId val="{00000005-FFD0-403D-A509-5FD4DA0BFFA2}"/>
            </c:ext>
          </c:extLst>
        </c:ser>
        <c:dLbls>
          <c:showLegendKey val="0"/>
          <c:showVal val="0"/>
          <c:showCatName val="0"/>
          <c:showSerName val="0"/>
          <c:showPercent val="0"/>
          <c:showBubbleSize val="0"/>
        </c:dLbls>
        <c:gapWidth val="219"/>
        <c:axId val="822675696"/>
        <c:axId val="822667168"/>
      </c:barChart>
      <c:catAx>
        <c:axId val="822675696"/>
        <c:scaling>
          <c:orientation val="minMax"/>
        </c:scaling>
        <c:delete val="1"/>
        <c:axPos val="l"/>
        <c:majorTickMark val="none"/>
        <c:minorTickMark val="none"/>
        <c:tickLblPos val="nextTo"/>
        <c:crossAx val="822667168"/>
        <c:crosses val="autoZero"/>
        <c:auto val="1"/>
        <c:lblAlgn val="ctr"/>
        <c:lblOffset val="100"/>
        <c:noMultiLvlLbl val="0"/>
      </c:catAx>
      <c:valAx>
        <c:axId val="822667168"/>
        <c:scaling>
          <c:orientation val="minMax"/>
          <c:max val="0.25"/>
        </c:scaling>
        <c:delete val="0"/>
        <c:axPos val="b"/>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2675696"/>
        <c:crosses val="autoZero"/>
        <c:crossBetween val="between"/>
        <c:majorUnit val="5.000000000000001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a:t>Mean</a:t>
            </a:r>
            <a:r>
              <a:rPr lang="en-US" sz="2000" b="1" baseline="0"/>
              <a:t> Rank</a:t>
            </a:r>
            <a:endParaRPr lang="en-US" sz="2000" b="1"/>
          </a:p>
        </c:rich>
      </c:tx>
      <c:layout>
        <c:manualLayout>
          <c:xMode val="edge"/>
          <c:yMode val="edge"/>
          <c:x val="0.36343788812580929"/>
          <c:y val="2.4081801238451443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401681589390474"/>
          <c:y val="4.390390167408776E-2"/>
          <c:w val="0.83924838290088355"/>
          <c:h val="0.76078271342668224"/>
        </c:manualLayout>
      </c:layout>
      <c:scatterChart>
        <c:scatterStyle val="lineMarker"/>
        <c:varyColors val="0"/>
        <c:ser>
          <c:idx val="0"/>
          <c:order val="0"/>
          <c:spPr>
            <a:ln w="57150" cap="rnd">
              <a:solidFill>
                <a:srgbClr val="FF0000"/>
              </a:solidFill>
              <a:prstDash val="sysDash"/>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[1]Sheet1!$B$67:$J$67</c:f>
              <c:numCache>
                <c:formatCode>General</c:formatCode>
                <c:ptCount val="9"/>
                <c:pt idx="0">
                  <c:v>3.6187</c:v>
                </c:pt>
                <c:pt idx="1">
                  <c:v>5.1142000000000003</c:v>
                </c:pt>
                <c:pt idx="2">
                  <c:v>9.1760000000000002</c:v>
                </c:pt>
                <c:pt idx="3">
                  <c:v>13.6149</c:v>
                </c:pt>
                <c:pt idx="4">
                  <c:v>17.731100000000001</c:v>
                </c:pt>
                <c:pt idx="5">
                  <c:v>26.42</c:v>
                </c:pt>
                <c:pt idx="6">
                  <c:v>34.961100000000002</c:v>
                </c:pt>
                <c:pt idx="7">
                  <c:v>42.562100000000001</c:v>
                </c:pt>
                <c:pt idx="8">
                  <c:v>51.918399999999998</c:v>
                </c:pt>
              </c:numCache>
            </c:numRef>
          </c:yVal>
          <c:smooth val="0"/>
          <c:extLst>
            <c:ext xmlns:c16="http://schemas.microsoft.com/office/drawing/2014/chart" uri="{C3380CC4-5D6E-409C-BE32-E72D297353CC}">
              <c16:uniqueId val="{00000000-FA02-4624-9769-F31C05F0EE96}"/>
            </c:ext>
          </c:extLst>
        </c:ser>
        <c:ser>
          <c:idx val="2"/>
          <c:order val="1"/>
          <c:spPr>
            <a:ln w="57150" cap="rnd">
              <a:solidFill>
                <a:srgbClr val="C00000"/>
              </a:solidFill>
              <a:prstDash val="sysDash"/>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[1]Sheet1!$B$69:$J$69</c:f>
              <c:numCache>
                <c:formatCode>General</c:formatCode>
                <c:ptCount val="9"/>
                <c:pt idx="0">
                  <c:v>4.7087000000000003</c:v>
                </c:pt>
                <c:pt idx="1">
                  <c:v>6.8433000000000002</c:v>
                </c:pt>
                <c:pt idx="2">
                  <c:v>13.014900000000001</c:v>
                </c:pt>
                <c:pt idx="3">
                  <c:v>19.0898</c:v>
                </c:pt>
                <c:pt idx="4">
                  <c:v>25.232900000000001</c:v>
                </c:pt>
                <c:pt idx="5">
                  <c:v>38.109200000000001</c:v>
                </c:pt>
                <c:pt idx="6">
                  <c:v>49.891199999999998</c:v>
                </c:pt>
                <c:pt idx="7">
                  <c:v>62.533799999999999</c:v>
                </c:pt>
                <c:pt idx="8">
                  <c:v>74.772400000000005</c:v>
                </c:pt>
              </c:numCache>
            </c:numRef>
          </c:yVal>
          <c:smooth val="0"/>
          <c:extLst>
            <c:ext xmlns:c16="http://schemas.microsoft.com/office/drawing/2014/chart" uri="{C3380CC4-5D6E-409C-BE32-E72D297353CC}">
              <c16:uniqueId val="{00000001-FA02-4624-9769-F31C05F0EE96}"/>
            </c:ext>
          </c:extLst>
        </c:ser>
        <c:ser>
          <c:idx val="4"/>
          <c:order val="2"/>
          <c:spPr>
            <a:ln w="57150" cap="rnd">
              <a:solidFill>
                <a:srgbClr val="00B050"/>
              </a:solidFill>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[1]Sheet1!$B$71:$J$71</c:f>
              <c:numCache>
                <c:formatCode>General</c:formatCode>
                <c:ptCount val="9"/>
                <c:pt idx="0">
                  <c:v>2.3946000000000001</c:v>
                </c:pt>
                <c:pt idx="1">
                  <c:v>3.25</c:v>
                </c:pt>
                <c:pt idx="2">
                  <c:v>5.7506000000000004</c:v>
                </c:pt>
                <c:pt idx="3">
                  <c:v>8.0810999999999993</c:v>
                </c:pt>
                <c:pt idx="4">
                  <c:v>10.344099999999999</c:v>
                </c:pt>
                <c:pt idx="5">
                  <c:v>15.2431</c:v>
                </c:pt>
                <c:pt idx="6">
                  <c:v>20.009399999999999</c:v>
                </c:pt>
                <c:pt idx="7">
                  <c:v>24.536100000000001</c:v>
                </c:pt>
                <c:pt idx="8">
                  <c:v>29.375800000000002</c:v>
                </c:pt>
              </c:numCache>
            </c:numRef>
          </c:yVal>
          <c:smooth val="0"/>
          <c:extLst>
            <c:ext xmlns:c16="http://schemas.microsoft.com/office/drawing/2014/chart" uri="{C3380CC4-5D6E-409C-BE32-E72D297353CC}">
              <c16:uniqueId val="{00000002-FA02-4624-9769-F31C05F0EE96}"/>
            </c:ext>
          </c:extLst>
        </c:ser>
        <c:ser>
          <c:idx val="5"/>
          <c:order val="3"/>
          <c:spPr>
            <a:ln w="57150" cap="rnd">
              <a:solidFill>
                <a:schemeClr val="accent6">
                  <a:lumMod val="60000"/>
                  <a:lumOff val="40000"/>
                </a:schemeClr>
              </a:solidFill>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[1]Sheet1!$B$72:$J$72</c:f>
              <c:numCache>
                <c:formatCode>General</c:formatCode>
                <c:ptCount val="9"/>
                <c:pt idx="0">
                  <c:v>3.2625000000000002</c:v>
                </c:pt>
                <c:pt idx="1">
                  <c:v>4.6667000000000005</c:v>
                </c:pt>
                <c:pt idx="2">
                  <c:v>8.5632000000000001</c:v>
                </c:pt>
                <c:pt idx="3">
                  <c:v>12.4716</c:v>
                </c:pt>
                <c:pt idx="4">
                  <c:v>15.9709</c:v>
                </c:pt>
                <c:pt idx="5">
                  <c:v>23.349900000000002</c:v>
                </c:pt>
                <c:pt idx="6">
                  <c:v>31.1097</c:v>
                </c:pt>
                <c:pt idx="7">
                  <c:v>38.580100000000002</c:v>
                </c:pt>
                <c:pt idx="8">
                  <c:v>46.301900000000003</c:v>
                </c:pt>
              </c:numCache>
            </c:numRef>
          </c:yVal>
          <c:smooth val="0"/>
          <c:extLst>
            <c:ext xmlns:c16="http://schemas.microsoft.com/office/drawing/2014/chart" uri="{C3380CC4-5D6E-409C-BE32-E72D297353CC}">
              <c16:uniqueId val="{00000003-FA02-4624-9769-F31C05F0EE96}"/>
            </c:ext>
          </c:extLst>
        </c:ser>
        <c:ser>
          <c:idx val="7"/>
          <c:order val="4"/>
          <c:spPr>
            <a:ln w="57150" cap="rnd">
              <a:solidFill>
                <a:srgbClr val="0070C0"/>
              </a:solidFill>
              <a:round/>
            </a:ln>
            <a:effectLst/>
          </c:spPr>
          <c:marker>
            <c:symbol val="none"/>
          </c:marker>
          <c:xVal>
            <c:numRef>
              <c:f>[1]Sheet1!$B$66:$J$66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[1]Sheet1!$B$74:$J$74</c:f>
              <c:numCache>
                <c:formatCode>General</c:formatCode>
                <c:ptCount val="9"/>
                <c:pt idx="0">
                  <c:v>2.2900999999999998</c:v>
                </c:pt>
                <c:pt idx="1">
                  <c:v>3.0909</c:v>
                </c:pt>
                <c:pt idx="2">
                  <c:v>5.1432000000000002</c:v>
                </c:pt>
                <c:pt idx="3">
                  <c:v>7.4269999999999996</c:v>
                </c:pt>
                <c:pt idx="4">
                  <c:v>8.6042000000000005</c:v>
                </c:pt>
                <c:pt idx="5">
                  <c:v>13.9153</c:v>
                </c:pt>
                <c:pt idx="6">
                  <c:v>18.1526</c:v>
                </c:pt>
                <c:pt idx="7">
                  <c:v>23.076899999999998</c:v>
                </c:pt>
                <c:pt idx="8">
                  <c:v>26.9237</c:v>
                </c:pt>
              </c:numCache>
            </c:numRef>
          </c:yVal>
          <c:smooth val="0"/>
          <c:extLst>
            <c:ext xmlns:c16="http://schemas.microsoft.com/office/drawing/2014/chart" uri="{C3380CC4-5D6E-409C-BE32-E72D297353CC}">
              <c16:uniqueId val="{00000004-FA02-4624-9769-F31C05F0EE96}"/>
            </c:ext>
          </c:extLst>
        </c:ser>
        <c:ser>
          <c:idx val="8"/>
          <c:order val="5"/>
          <c:spPr>
            <a:ln w="57150" cap="rnd">
              <a:solidFill>
                <a:schemeClr val="accent2">
                  <a:lumMod val="60000"/>
                  <a:lumOff val="40000"/>
                </a:schemeClr>
              </a:solidFill>
              <a:prstDash val="dash"/>
              <a:round/>
            </a:ln>
            <a:effectLst/>
          </c:spPr>
          <c:marker>
            <c:symbol val="none"/>
          </c:marker>
          <c:xVal>
            <c:numRef>
              <c:f>Sheet1!$B$74:$J$74</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Sheet1!$B$83:$J$83</c:f>
              <c:numCache>
                <c:formatCode>General</c:formatCode>
                <c:ptCount val="9"/>
                <c:pt idx="0">
                  <c:v>3.19787</c:v>
                </c:pt>
                <c:pt idx="1">
                  <c:v>4.2468000000000004</c:v>
                </c:pt>
                <c:pt idx="2">
                  <c:v>7.8239999999999998</c:v>
                </c:pt>
                <c:pt idx="3">
                  <c:v>11.1364</c:v>
                </c:pt>
                <c:pt idx="4">
                  <c:v>14.8775</c:v>
                </c:pt>
                <c:pt idx="5">
                  <c:v>21.5641</c:v>
                </c:pt>
                <c:pt idx="6">
                  <c:v>28.824999999999999</c:v>
                </c:pt>
                <c:pt idx="7">
                  <c:v>36.162300000000002</c:v>
                </c:pt>
                <c:pt idx="8">
                  <c:v>43.603499999999997</c:v>
                </c:pt>
              </c:numCache>
            </c:numRef>
          </c:yVal>
          <c:smooth val="0"/>
          <c:extLst>
            <c:ext xmlns:c16="http://schemas.microsoft.com/office/drawing/2014/chart" uri="{C3380CC4-5D6E-409C-BE32-E72D297353CC}">
              <c16:uniqueId val="{00000005-FA02-4624-9769-F31C05F0EE96}"/>
            </c:ext>
          </c:extLst>
        </c:ser>
        <c:dLbls>
          <c:showLegendKey val="0"/>
          <c:showVal val="0"/>
          <c:showCatName val="0"/>
          <c:showSerName val="0"/>
          <c:showPercent val="0"/>
          <c:showBubbleSize val="0"/>
        </c:dLbls>
        <c:axId val="733155912"/>
        <c:axId val="733165096"/>
      </c:scatterChart>
      <c:valAx>
        <c:axId val="733155912"/>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733165096"/>
        <c:crosses val="autoZero"/>
        <c:crossBetween val="midCat"/>
        <c:majorUnit val="75"/>
        <c:minorUnit val="25"/>
      </c:valAx>
      <c:valAx>
        <c:axId val="733165096"/>
        <c:scaling>
          <c:orientation val="minMax"/>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733155912"/>
        <c:crosses val="autoZero"/>
        <c:crossBetween val="midCat"/>
        <c:majorUnit val="20"/>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baseline="0" dirty="0"/>
              <a:t>Recall @10 </a:t>
            </a:r>
            <a:endParaRPr lang="en-US" sz="2000" b="1" dirty="0"/>
          </a:p>
        </c:rich>
      </c:tx>
      <c:layout>
        <c:manualLayout>
          <c:xMode val="edge"/>
          <c:yMode val="edge"/>
          <c:x val="0.39449525963767235"/>
          <c:y val="2.1996591044808254E-2"/>
        </c:manualLayout>
      </c:layout>
      <c:overlay val="0"/>
      <c:spPr>
        <a:noFill/>
        <a:ln>
          <a:noFill/>
        </a:ln>
        <a:effectLst/>
      </c:spPr>
    </c:title>
    <c:autoTitleDeleted val="0"/>
    <c:plotArea>
      <c:layout>
        <c:manualLayout>
          <c:layoutTarget val="inner"/>
          <c:xMode val="edge"/>
          <c:yMode val="edge"/>
          <c:x val="0.10002995748473355"/>
          <c:y val="1.8083406240886557E-2"/>
          <c:w val="0.85374073313235643"/>
          <c:h val="0.85847220793782941"/>
        </c:manualLayout>
      </c:layout>
      <c:scatterChart>
        <c:scatterStyle val="lineMarker"/>
        <c:varyColors val="0"/>
        <c:ser>
          <c:idx val="14"/>
          <c:order val="0"/>
          <c:spPr>
            <a:ln w="57150">
              <a:solidFill>
                <a:schemeClr val="tx1"/>
              </a:solidFill>
              <a:prstDash val="sysDot"/>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[1]Sheet1!$B$36:$J$36</c:f>
              <c:numCache>
                <c:formatCode>General</c:formatCode>
                <c:ptCount val="9"/>
                <c:pt idx="0">
                  <c:v>62.5</c:v>
                </c:pt>
                <c:pt idx="1">
                  <c:v>40</c:v>
                </c:pt>
                <c:pt idx="2">
                  <c:v>20</c:v>
                </c:pt>
                <c:pt idx="3">
                  <c:v>13.333333333333334</c:v>
                </c:pt>
                <c:pt idx="4">
                  <c:v>10</c:v>
                </c:pt>
                <c:pt idx="5">
                  <c:v>6.666666666666667</c:v>
                </c:pt>
                <c:pt idx="6">
                  <c:v>5</c:v>
                </c:pt>
                <c:pt idx="7">
                  <c:v>4</c:v>
                </c:pt>
                <c:pt idx="8">
                  <c:v>3.3333333333333335</c:v>
                </c:pt>
              </c:numCache>
            </c:numRef>
          </c:yVal>
          <c:smooth val="0"/>
          <c:extLst>
            <c:ext xmlns:c16="http://schemas.microsoft.com/office/drawing/2014/chart" uri="{C3380CC4-5D6E-409C-BE32-E72D297353CC}">
              <c16:uniqueId val="{00000000-E9D4-4300-B96F-0BDD85FCB201}"/>
            </c:ext>
          </c:extLst>
        </c:ser>
        <c:ser>
          <c:idx val="15"/>
          <c:order val="1"/>
          <c:spPr>
            <a:ln w="57150">
              <a:solidFill>
                <a:srgbClr val="FF0000"/>
              </a:solidFill>
              <a:prstDash val="sysDash"/>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[1]Sheet1!$B$37:$J$37</c:f>
              <c:numCache>
                <c:formatCode>General</c:formatCode>
                <c:ptCount val="9"/>
                <c:pt idx="0">
                  <c:v>94.75</c:v>
                </c:pt>
                <c:pt idx="1">
                  <c:v>84.41</c:v>
                </c:pt>
                <c:pt idx="2">
                  <c:v>68.599999999999994</c:v>
                </c:pt>
                <c:pt idx="3">
                  <c:v>58.83</c:v>
                </c:pt>
                <c:pt idx="4">
                  <c:v>53.71</c:v>
                </c:pt>
                <c:pt idx="5">
                  <c:v>45.26</c:v>
                </c:pt>
                <c:pt idx="6">
                  <c:v>39.51</c:v>
                </c:pt>
                <c:pt idx="7">
                  <c:v>35.67</c:v>
                </c:pt>
                <c:pt idx="8">
                  <c:v>31.42</c:v>
                </c:pt>
              </c:numCache>
            </c:numRef>
          </c:yVal>
          <c:smooth val="0"/>
          <c:extLst>
            <c:ext xmlns:c16="http://schemas.microsoft.com/office/drawing/2014/chart" uri="{C3380CC4-5D6E-409C-BE32-E72D297353CC}">
              <c16:uniqueId val="{00000001-E9D4-4300-B96F-0BDD85FCB201}"/>
            </c:ext>
          </c:extLst>
        </c:ser>
        <c:ser>
          <c:idx val="17"/>
          <c:order val="2"/>
          <c:spPr>
            <a:ln w="57150">
              <a:solidFill>
                <a:srgbClr val="C00000"/>
              </a:solidFill>
              <a:prstDash val="sysDash"/>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[1]Sheet1!$B$39:$J$39</c:f>
              <c:numCache>
                <c:formatCode>General</c:formatCode>
                <c:ptCount val="9"/>
                <c:pt idx="0">
                  <c:v>90.04</c:v>
                </c:pt>
                <c:pt idx="1">
                  <c:v>75.72</c:v>
                </c:pt>
                <c:pt idx="2">
                  <c:v>54.44</c:v>
                </c:pt>
                <c:pt idx="3">
                  <c:v>42.46</c:v>
                </c:pt>
                <c:pt idx="4">
                  <c:v>35.479999999999997</c:v>
                </c:pt>
                <c:pt idx="5">
                  <c:v>25.65</c:v>
                </c:pt>
                <c:pt idx="6">
                  <c:v>21.47</c:v>
                </c:pt>
                <c:pt idx="7">
                  <c:v>17.079999999999998</c:v>
                </c:pt>
                <c:pt idx="8">
                  <c:v>14.58</c:v>
                </c:pt>
              </c:numCache>
            </c:numRef>
          </c:yVal>
          <c:smooth val="0"/>
          <c:extLst>
            <c:ext xmlns:c16="http://schemas.microsoft.com/office/drawing/2014/chart" uri="{C3380CC4-5D6E-409C-BE32-E72D297353CC}">
              <c16:uniqueId val="{00000002-E9D4-4300-B96F-0BDD85FCB201}"/>
            </c:ext>
          </c:extLst>
        </c:ser>
        <c:ser>
          <c:idx val="19"/>
          <c:order val="3"/>
          <c:spPr>
            <a:ln w="57150">
              <a:solidFill>
                <a:srgbClr val="00B050"/>
              </a:solidFill>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[1]Sheet1!$B$41:$J$41</c:f>
              <c:numCache>
                <c:formatCode>General</c:formatCode>
                <c:ptCount val="9"/>
                <c:pt idx="0">
                  <c:v>98.99</c:v>
                </c:pt>
                <c:pt idx="1">
                  <c:v>95.95</c:v>
                </c:pt>
                <c:pt idx="2">
                  <c:v>82.65</c:v>
                </c:pt>
                <c:pt idx="3">
                  <c:v>74.099999999999994</c:v>
                </c:pt>
                <c:pt idx="4">
                  <c:v>67.42</c:v>
                </c:pt>
                <c:pt idx="5">
                  <c:v>57.93</c:v>
                </c:pt>
                <c:pt idx="6">
                  <c:v>51.7</c:v>
                </c:pt>
                <c:pt idx="7">
                  <c:v>46.81</c:v>
                </c:pt>
                <c:pt idx="8">
                  <c:v>44</c:v>
                </c:pt>
              </c:numCache>
            </c:numRef>
          </c:yVal>
          <c:smooth val="0"/>
          <c:extLst>
            <c:ext xmlns:c16="http://schemas.microsoft.com/office/drawing/2014/chart" uri="{C3380CC4-5D6E-409C-BE32-E72D297353CC}">
              <c16:uniqueId val="{00000003-E9D4-4300-B96F-0BDD85FCB201}"/>
            </c:ext>
          </c:extLst>
        </c:ser>
        <c:ser>
          <c:idx val="20"/>
          <c:order val="4"/>
          <c:spPr>
            <a:ln w="57150">
              <a:solidFill>
                <a:schemeClr val="accent6">
                  <a:lumMod val="60000"/>
                  <a:lumOff val="40000"/>
                </a:schemeClr>
              </a:solidFill>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[1]Sheet1!$B$42:$J$42</c:f>
              <c:numCache>
                <c:formatCode>General</c:formatCode>
                <c:ptCount val="9"/>
                <c:pt idx="0">
                  <c:v>95.8</c:v>
                </c:pt>
                <c:pt idx="1">
                  <c:v>88.28</c:v>
                </c:pt>
                <c:pt idx="2">
                  <c:v>70.180000000000007</c:v>
                </c:pt>
                <c:pt idx="3">
                  <c:v>59.77</c:v>
                </c:pt>
                <c:pt idx="4">
                  <c:v>55.98</c:v>
                </c:pt>
                <c:pt idx="5">
                  <c:v>48.05</c:v>
                </c:pt>
                <c:pt idx="6">
                  <c:v>41.48</c:v>
                </c:pt>
                <c:pt idx="7">
                  <c:v>36.07</c:v>
                </c:pt>
                <c:pt idx="8">
                  <c:v>32.799999999999997</c:v>
                </c:pt>
              </c:numCache>
            </c:numRef>
          </c:yVal>
          <c:smooth val="0"/>
          <c:extLst>
            <c:ext xmlns:c16="http://schemas.microsoft.com/office/drawing/2014/chart" uri="{C3380CC4-5D6E-409C-BE32-E72D297353CC}">
              <c16:uniqueId val="{00000004-E9D4-4300-B96F-0BDD85FCB201}"/>
            </c:ext>
          </c:extLst>
        </c:ser>
        <c:ser>
          <c:idx val="22"/>
          <c:order val="5"/>
          <c:spPr>
            <a:ln w="57150">
              <a:solidFill>
                <a:schemeClr val="accent1"/>
              </a:solidFill>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[1]Sheet1!$B$44:$J$44</c:f>
              <c:numCache>
                <c:formatCode>General</c:formatCode>
                <c:ptCount val="9"/>
                <c:pt idx="0">
                  <c:v>99.08</c:v>
                </c:pt>
                <c:pt idx="1">
                  <c:v>96.08</c:v>
                </c:pt>
                <c:pt idx="2">
                  <c:v>86.77</c:v>
                </c:pt>
                <c:pt idx="3">
                  <c:v>76.75</c:v>
                </c:pt>
                <c:pt idx="4">
                  <c:v>69.67</c:v>
                </c:pt>
                <c:pt idx="5">
                  <c:v>59.64</c:v>
                </c:pt>
                <c:pt idx="6">
                  <c:v>52.98</c:v>
                </c:pt>
                <c:pt idx="7">
                  <c:v>46.65</c:v>
                </c:pt>
                <c:pt idx="8">
                  <c:v>43.89</c:v>
                </c:pt>
              </c:numCache>
            </c:numRef>
          </c:yVal>
          <c:smooth val="0"/>
          <c:extLst>
            <c:ext xmlns:c16="http://schemas.microsoft.com/office/drawing/2014/chart" uri="{C3380CC4-5D6E-409C-BE32-E72D297353CC}">
              <c16:uniqueId val="{00000005-E9D4-4300-B96F-0BDD85FCB201}"/>
            </c:ext>
          </c:extLst>
        </c:ser>
        <c:ser>
          <c:idx val="23"/>
          <c:order val="6"/>
          <c:tx>
            <c:v>Resnet50(Mahal)</c:v>
          </c:tx>
          <c:marker>
            <c:symbol val="none"/>
          </c:marker>
          <c:yVal>
            <c:numLit>
              <c:formatCode>General</c:formatCode>
              <c:ptCount val="1"/>
              <c:pt idx="0">
                <c:v>1</c:v>
              </c:pt>
            </c:numLit>
          </c:yVal>
          <c:smooth val="0"/>
          <c:extLst>
            <c:ext xmlns:c16="http://schemas.microsoft.com/office/drawing/2014/chart" uri="{C3380CC4-5D6E-409C-BE32-E72D297353CC}">
              <c16:uniqueId val="{00000006-E9D4-4300-B96F-0BDD85FCB201}"/>
            </c:ext>
          </c:extLst>
        </c:ser>
        <c:ser>
          <c:idx val="24"/>
          <c:order val="7"/>
          <c:spPr>
            <a:ln w="57150">
              <a:solidFill>
                <a:schemeClr val="accent2">
                  <a:lumMod val="60000"/>
                  <a:lumOff val="40000"/>
                </a:schemeClr>
              </a:solidFill>
              <a:prstDash val="lgDash"/>
            </a:ln>
          </c:spPr>
          <c:marker>
            <c:symbol val="none"/>
          </c:marker>
          <c:xVal>
            <c:numRef>
              <c:f>Sheet1!$B$43:$J$43</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Sheet1!$B$53:$J$53</c:f>
              <c:numCache>
                <c:formatCode>General</c:formatCode>
                <c:ptCount val="9"/>
                <c:pt idx="0">
                  <c:v>94.47</c:v>
                </c:pt>
                <c:pt idx="1">
                  <c:v>88.72</c:v>
                </c:pt>
                <c:pt idx="2">
                  <c:v>76.16</c:v>
                </c:pt>
                <c:pt idx="3">
                  <c:v>69.37</c:v>
                </c:pt>
                <c:pt idx="4">
                  <c:v>62.36</c:v>
                </c:pt>
                <c:pt idx="5">
                  <c:v>55.39</c:v>
                </c:pt>
                <c:pt idx="6">
                  <c:v>51.2</c:v>
                </c:pt>
                <c:pt idx="7">
                  <c:v>44.6</c:v>
                </c:pt>
                <c:pt idx="8">
                  <c:v>41.12</c:v>
                </c:pt>
              </c:numCache>
            </c:numRef>
          </c:yVal>
          <c:smooth val="0"/>
          <c:extLst>
            <c:ext xmlns:c16="http://schemas.microsoft.com/office/drawing/2014/chart" uri="{C3380CC4-5D6E-409C-BE32-E72D297353CC}">
              <c16:uniqueId val="{00000007-E9D4-4300-B96F-0BDD85FCB201}"/>
            </c:ext>
          </c:extLst>
        </c:ser>
        <c:ser>
          <c:idx val="9"/>
          <c:order val="8"/>
          <c:tx>
            <c:v>Resnet50(Mahal)</c:v>
          </c:tx>
          <c:spPr>
            <a:ln w="19050" cap="rnd">
              <a:solidFill>
                <a:schemeClr val="accent4">
                  <a:lumMod val="60000"/>
                </a:schemeClr>
              </a:solidFill>
              <a:round/>
            </a:ln>
            <a:effectLst/>
          </c:spPr>
          <c:marker>
            <c:symbol val="none"/>
          </c:marker>
          <c:yVal>
            <c:numLit>
              <c:formatCode>General</c:formatCode>
              <c:ptCount val="1"/>
              <c:pt idx="0">
                <c:v>1</c:v>
              </c:pt>
            </c:numLit>
          </c:yVal>
          <c:smooth val="0"/>
          <c:extLst>
            <c:ext xmlns:c16="http://schemas.microsoft.com/office/drawing/2014/chart" uri="{C3380CC4-5D6E-409C-BE32-E72D297353CC}">
              <c16:uniqueId val="{00000009-E9D4-4300-B96F-0BDD85FCB201}"/>
            </c:ext>
          </c:extLst>
        </c:ser>
        <c:dLbls>
          <c:showLegendKey val="0"/>
          <c:showVal val="0"/>
          <c:showCatName val="0"/>
          <c:showSerName val="0"/>
          <c:showPercent val="0"/>
          <c:showBubbleSize val="0"/>
        </c:dLbls>
        <c:axId val="689127920"/>
        <c:axId val="689129232"/>
      </c:scatterChart>
      <c:valAx>
        <c:axId val="689127920"/>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layout>
            <c:manualLayout>
              <c:xMode val="edge"/>
              <c:yMode val="edge"/>
              <c:x val="0.43595069693436067"/>
              <c:y val="0.93664076952719333"/>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689129232"/>
        <c:crosses val="autoZero"/>
        <c:crossBetween val="midCat"/>
        <c:majorUnit val="75"/>
        <c:minorUnit val="25"/>
      </c:valAx>
      <c:valAx>
        <c:axId val="689129232"/>
        <c:scaling>
          <c:orientation val="minMax"/>
          <c:max val="10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Score</a:t>
                </a:r>
              </a:p>
            </c:rich>
          </c:tx>
          <c:layout>
            <c:manualLayout>
              <c:xMode val="edge"/>
              <c:yMode val="edge"/>
              <c:x val="2.0948606273093726E-2"/>
              <c:y val="0.33612637206753526"/>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689127920"/>
        <c:crosses val="autoZero"/>
        <c:crossBetween val="midCat"/>
        <c:majorUnit val="25"/>
      </c:valAx>
    </c:plotArea>
    <c:plotVisOnly val="1"/>
    <c:dispBlanksAs val="gap"/>
    <c:showDLblsOverMax val="0"/>
    <c:extLst/>
  </c:chart>
  <c:txPr>
    <a:bodyPr/>
    <a:lstStyle/>
    <a:p>
      <a:pPr>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i="0" u="none" strike="noStrike" baseline="0">
                <a:effectLst/>
              </a:rPr>
              <a:t>Recall @1 for </a:t>
            </a:r>
            <a:r>
              <a:rPr lang="en-US" sz="1800" b="1"/>
              <a:t>Model</a:t>
            </a:r>
            <a:r>
              <a:rPr lang="en-US" sz="1800" b="1" baseline="0"/>
              <a:t> Variants</a:t>
            </a:r>
            <a:endParaRPr lang="en-US" sz="1800" b="1"/>
          </a:p>
        </c:rich>
      </c:tx>
      <c:layout>
        <c:manualLayout>
          <c:xMode val="edge"/>
          <c:yMode val="edge"/>
          <c:x val="0.20625466638060502"/>
          <c:y val="9.3832963228701292E-3"/>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750954485642145"/>
          <c:y val="1.582400116652085E-2"/>
          <c:w val="0.86451462478447616"/>
          <c:h val="0.87124846894138219"/>
        </c:manualLayout>
      </c:layout>
      <c:scatterChart>
        <c:scatterStyle val="lineMarker"/>
        <c:varyColors val="0"/>
        <c:ser>
          <c:idx val="1"/>
          <c:order val="0"/>
          <c:tx>
            <c:v>Our AE + Discriminator</c:v>
          </c:tx>
          <c:spPr>
            <a:ln w="57150" cap="rnd">
              <a:solidFill>
                <a:schemeClr val="accent1"/>
              </a:solidFill>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Sheet2!$C$3:$K$3</c:f>
              <c:numCache>
                <c:formatCode>General</c:formatCode>
                <c:ptCount val="9"/>
                <c:pt idx="0">
                  <c:v>49.26</c:v>
                </c:pt>
                <c:pt idx="1">
                  <c:v>40.700000000000003</c:v>
                </c:pt>
                <c:pt idx="2">
                  <c:v>29</c:v>
                </c:pt>
                <c:pt idx="3">
                  <c:v>22.95</c:v>
                </c:pt>
                <c:pt idx="4">
                  <c:v>19</c:v>
                </c:pt>
                <c:pt idx="5">
                  <c:v>14.25</c:v>
                </c:pt>
                <c:pt idx="6">
                  <c:v>12.52</c:v>
                </c:pt>
                <c:pt idx="7">
                  <c:v>10.8</c:v>
                </c:pt>
                <c:pt idx="8">
                  <c:v>9.92</c:v>
                </c:pt>
              </c:numCache>
            </c:numRef>
          </c:yVal>
          <c:smooth val="0"/>
          <c:extLst>
            <c:ext xmlns:c16="http://schemas.microsoft.com/office/drawing/2014/chart" uri="{C3380CC4-5D6E-409C-BE32-E72D297353CC}">
              <c16:uniqueId val="{00000000-C705-4EEB-B772-77CB820EF865}"/>
            </c:ext>
          </c:extLst>
        </c:ser>
        <c:ser>
          <c:idx val="3"/>
          <c:order val="1"/>
          <c:tx>
            <c:v>Fully-Conv AE + Discriminator</c:v>
          </c:tx>
          <c:spPr>
            <a:ln w="57150" cap="rnd">
              <a:solidFill>
                <a:schemeClr val="accent2"/>
              </a:solidFill>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Sheet2!$C$5:$K$5</c:f>
              <c:numCache>
                <c:formatCode>General</c:formatCode>
                <c:ptCount val="9"/>
                <c:pt idx="0">
                  <c:v>38.83</c:v>
                </c:pt>
                <c:pt idx="1">
                  <c:v>30.68</c:v>
                </c:pt>
                <c:pt idx="2">
                  <c:v>21.22</c:v>
                </c:pt>
                <c:pt idx="3">
                  <c:v>16.88</c:v>
                </c:pt>
                <c:pt idx="4">
                  <c:v>14.07</c:v>
                </c:pt>
                <c:pt idx="5">
                  <c:v>11.13</c:v>
                </c:pt>
                <c:pt idx="6">
                  <c:v>9.41</c:v>
                </c:pt>
                <c:pt idx="7">
                  <c:v>7.82</c:v>
                </c:pt>
                <c:pt idx="8">
                  <c:v>6.94</c:v>
                </c:pt>
              </c:numCache>
            </c:numRef>
          </c:yVal>
          <c:smooth val="0"/>
          <c:extLst>
            <c:ext xmlns:c16="http://schemas.microsoft.com/office/drawing/2014/chart" uri="{C3380CC4-5D6E-409C-BE32-E72D297353CC}">
              <c16:uniqueId val="{00000002-C705-4EEB-B772-77CB820EF865}"/>
            </c:ext>
          </c:extLst>
        </c:ser>
        <c:ser>
          <c:idx val="4"/>
          <c:order val="2"/>
          <c:tx>
            <c:v>BEGAN</c:v>
          </c:tx>
          <c:spPr>
            <a:ln w="57150" cap="rnd">
              <a:solidFill>
                <a:srgbClr val="C00000"/>
              </a:solidFill>
              <a:prstDash val="sysDash"/>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Sheet2!$C$6:$K$6</c:f>
              <c:numCache>
                <c:formatCode>General</c:formatCode>
                <c:ptCount val="9"/>
                <c:pt idx="0">
                  <c:v>21.72</c:v>
                </c:pt>
                <c:pt idx="1">
                  <c:v>15.65</c:v>
                </c:pt>
                <c:pt idx="2">
                  <c:v>8.39</c:v>
                </c:pt>
                <c:pt idx="3">
                  <c:v>5.62</c:v>
                </c:pt>
                <c:pt idx="4">
                  <c:v>4.25</c:v>
                </c:pt>
                <c:pt idx="5">
                  <c:v>2.35</c:v>
                </c:pt>
                <c:pt idx="6">
                  <c:v>1.94</c:v>
                </c:pt>
                <c:pt idx="7">
                  <c:v>1.65</c:v>
                </c:pt>
                <c:pt idx="8">
                  <c:v>1.22</c:v>
                </c:pt>
              </c:numCache>
            </c:numRef>
          </c:yVal>
          <c:smooth val="0"/>
          <c:extLst>
            <c:ext xmlns:c16="http://schemas.microsoft.com/office/drawing/2014/chart" uri="{C3380CC4-5D6E-409C-BE32-E72D297353CC}">
              <c16:uniqueId val="{00000004-C705-4EEB-B772-77CB820EF865}"/>
            </c:ext>
          </c:extLst>
        </c:ser>
        <c:ser>
          <c:idx val="5"/>
          <c:order val="3"/>
          <c:tx>
            <c:v>Skip Connection AE + Discriminator</c:v>
          </c:tx>
          <c:spPr>
            <a:ln w="57150" cap="rnd">
              <a:solidFill>
                <a:srgbClr val="00B050"/>
              </a:solidFill>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Sheet2!$C$7:$K$7</c:f>
              <c:numCache>
                <c:formatCode>General</c:formatCode>
                <c:ptCount val="9"/>
                <c:pt idx="0">
                  <c:v>40.17</c:v>
                </c:pt>
                <c:pt idx="1">
                  <c:v>33.56</c:v>
                </c:pt>
                <c:pt idx="2">
                  <c:v>23.84</c:v>
                </c:pt>
                <c:pt idx="3">
                  <c:v>19.190000000000001</c:v>
                </c:pt>
                <c:pt idx="4">
                  <c:v>16.170000000000002</c:v>
                </c:pt>
                <c:pt idx="5">
                  <c:v>12.77</c:v>
                </c:pt>
                <c:pt idx="6">
                  <c:v>10.97</c:v>
                </c:pt>
                <c:pt idx="7">
                  <c:v>8.65</c:v>
                </c:pt>
                <c:pt idx="8">
                  <c:v>8.5399999999999991</c:v>
                </c:pt>
              </c:numCache>
            </c:numRef>
          </c:yVal>
          <c:smooth val="0"/>
          <c:extLst>
            <c:ext xmlns:c16="http://schemas.microsoft.com/office/drawing/2014/chart" uri="{C3380CC4-5D6E-409C-BE32-E72D297353CC}">
              <c16:uniqueId val="{00000005-C705-4EEB-B772-77CB820EF865}"/>
            </c:ext>
          </c:extLst>
        </c:ser>
        <c:ser>
          <c:idx val="6"/>
          <c:order val="4"/>
          <c:tx>
            <c:v>Spatial Pyramid Encoder + Discriminator</c:v>
          </c:tx>
          <c:spPr>
            <a:ln w="57150" cap="rnd">
              <a:solidFill>
                <a:schemeClr val="accent4"/>
              </a:solidFill>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Sheet2!$C$8:$K$8</c:f>
              <c:numCache>
                <c:formatCode>General</c:formatCode>
                <c:ptCount val="9"/>
                <c:pt idx="0">
                  <c:v>35.200000000000003</c:v>
                </c:pt>
                <c:pt idx="1">
                  <c:v>28.03</c:v>
                </c:pt>
                <c:pt idx="2">
                  <c:v>19.170000000000002</c:v>
                </c:pt>
                <c:pt idx="3">
                  <c:v>15.3</c:v>
                </c:pt>
                <c:pt idx="4">
                  <c:v>12.54</c:v>
                </c:pt>
                <c:pt idx="5">
                  <c:v>9.17</c:v>
                </c:pt>
                <c:pt idx="6">
                  <c:v>7.8</c:v>
                </c:pt>
                <c:pt idx="7">
                  <c:v>6.74</c:v>
                </c:pt>
                <c:pt idx="8">
                  <c:v>6.04</c:v>
                </c:pt>
              </c:numCache>
            </c:numRef>
          </c:yVal>
          <c:smooth val="0"/>
          <c:extLst>
            <c:ext xmlns:c16="http://schemas.microsoft.com/office/drawing/2014/chart" uri="{C3380CC4-5D6E-409C-BE32-E72D297353CC}">
              <c16:uniqueId val="{00000006-C705-4EEB-B772-77CB820EF865}"/>
            </c:ext>
          </c:extLst>
        </c:ser>
        <c:ser>
          <c:idx val="7"/>
          <c:order val="5"/>
          <c:tx>
            <c:v>Vanilla AE (No Inpainting)</c:v>
          </c:tx>
          <c:spPr>
            <a:ln w="57150" cap="rnd">
              <a:solidFill>
                <a:srgbClr val="FF0000"/>
              </a:solidFill>
              <a:prstDash val="sysDash"/>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Sheet2!$C$9:$K$9</c:f>
              <c:numCache>
                <c:formatCode>General</c:formatCode>
                <c:ptCount val="9"/>
                <c:pt idx="0">
                  <c:v>36.31</c:v>
                </c:pt>
                <c:pt idx="1">
                  <c:v>29.92</c:v>
                </c:pt>
                <c:pt idx="2">
                  <c:v>20.32</c:v>
                </c:pt>
                <c:pt idx="3">
                  <c:v>15.25</c:v>
                </c:pt>
                <c:pt idx="4">
                  <c:v>13.42</c:v>
                </c:pt>
                <c:pt idx="5">
                  <c:v>9.76</c:v>
                </c:pt>
                <c:pt idx="6">
                  <c:v>7.31</c:v>
                </c:pt>
                <c:pt idx="7">
                  <c:v>6.68</c:v>
                </c:pt>
                <c:pt idx="8">
                  <c:v>5.5</c:v>
                </c:pt>
              </c:numCache>
            </c:numRef>
          </c:yVal>
          <c:smooth val="0"/>
          <c:extLst>
            <c:ext xmlns:c16="http://schemas.microsoft.com/office/drawing/2014/chart" uri="{C3380CC4-5D6E-409C-BE32-E72D297353CC}">
              <c16:uniqueId val="{00000007-C705-4EEB-B772-77CB820EF865}"/>
            </c:ext>
          </c:extLst>
        </c:ser>
        <c:dLbls>
          <c:showLegendKey val="0"/>
          <c:showVal val="0"/>
          <c:showCatName val="0"/>
          <c:showSerName val="0"/>
          <c:showPercent val="0"/>
          <c:showBubbleSize val="0"/>
        </c:dLbls>
        <c:axId val="351145464"/>
        <c:axId val="351142512"/>
      </c:scatterChart>
      <c:valAx>
        <c:axId val="351145464"/>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layout>
            <c:manualLayout>
              <c:xMode val="edge"/>
              <c:yMode val="edge"/>
              <c:x val="0.43971138226408185"/>
              <c:y val="0.9534915427238261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351142512"/>
        <c:crosses val="autoZero"/>
        <c:crossBetween val="midCat"/>
        <c:majorUnit val="75"/>
        <c:minorUnit val="25"/>
      </c:valAx>
      <c:valAx>
        <c:axId val="351142512"/>
        <c:scaling>
          <c:orientation val="minMax"/>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Score</a:t>
                </a:r>
                <a:r>
                  <a:rPr lang="en-US" sz="1600" b="1" baseline="0" dirty="0"/>
                  <a:t> (Recall @1)</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351145464"/>
        <c:crosses val="autoZero"/>
        <c:crossBetween val="midCat"/>
        <c:majorUnit val="20"/>
      </c:valAx>
      <c:spPr>
        <a:noFill/>
        <a:ln>
          <a:noFill/>
        </a:ln>
        <a:effectLst/>
      </c:spPr>
    </c:plotArea>
    <c:legend>
      <c:legendPos val="r"/>
      <c:layout>
        <c:manualLayout>
          <c:xMode val="edge"/>
          <c:yMode val="edge"/>
          <c:x val="0.27520432341790607"/>
          <c:y val="8.2362496354622339E-2"/>
          <c:w val="0.6882182323690833"/>
          <c:h val="0.51685258092738406"/>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i="0" u="none" strike="noStrike" baseline="0">
                <a:effectLst/>
              </a:rPr>
              <a:t>Recall @1 for </a:t>
            </a:r>
            <a:r>
              <a:rPr lang="en-US" sz="1800" b="1"/>
              <a:t>Model</a:t>
            </a:r>
            <a:r>
              <a:rPr lang="en-US" sz="1800" b="1" baseline="0"/>
              <a:t> Variants</a:t>
            </a:r>
            <a:endParaRPr lang="en-US" sz="1800" b="1"/>
          </a:p>
        </c:rich>
      </c:tx>
      <c:layout>
        <c:manualLayout>
          <c:xMode val="edge"/>
          <c:yMode val="edge"/>
          <c:x val="0.20625466638060502"/>
          <c:y val="9.3832963228701292E-3"/>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750954485642145"/>
          <c:y val="1.582400116652085E-2"/>
          <c:w val="0.86451462478447616"/>
          <c:h val="0.87124846894138219"/>
        </c:manualLayout>
      </c:layout>
      <c:scatterChart>
        <c:scatterStyle val="lineMarker"/>
        <c:varyColors val="0"/>
        <c:ser>
          <c:idx val="1"/>
          <c:order val="0"/>
          <c:tx>
            <c:v>Our AE + Discriminator</c:v>
          </c:tx>
          <c:spPr>
            <a:ln w="57150" cap="rnd">
              <a:solidFill>
                <a:schemeClr val="accent1"/>
              </a:solidFill>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Sheet2!$C$3:$K$3</c:f>
              <c:numCache>
                <c:formatCode>General</c:formatCode>
                <c:ptCount val="9"/>
                <c:pt idx="0">
                  <c:v>49.26</c:v>
                </c:pt>
                <c:pt idx="1">
                  <c:v>40.700000000000003</c:v>
                </c:pt>
                <c:pt idx="2">
                  <c:v>29</c:v>
                </c:pt>
                <c:pt idx="3">
                  <c:v>22.95</c:v>
                </c:pt>
                <c:pt idx="4">
                  <c:v>19</c:v>
                </c:pt>
                <c:pt idx="5">
                  <c:v>14.25</c:v>
                </c:pt>
                <c:pt idx="6">
                  <c:v>12.52</c:v>
                </c:pt>
                <c:pt idx="7">
                  <c:v>10.8</c:v>
                </c:pt>
                <c:pt idx="8">
                  <c:v>9.92</c:v>
                </c:pt>
              </c:numCache>
            </c:numRef>
          </c:yVal>
          <c:smooth val="0"/>
          <c:extLst>
            <c:ext xmlns:c16="http://schemas.microsoft.com/office/drawing/2014/chart" uri="{C3380CC4-5D6E-409C-BE32-E72D297353CC}">
              <c16:uniqueId val="{00000000-C705-4EEB-B772-77CB820EF865}"/>
            </c:ext>
          </c:extLst>
        </c:ser>
        <c:ser>
          <c:idx val="3"/>
          <c:order val="1"/>
          <c:tx>
            <c:v>Fully-Conv AE + Discriminator</c:v>
          </c:tx>
          <c:spPr>
            <a:ln w="57150" cap="rnd">
              <a:solidFill>
                <a:schemeClr val="accent2"/>
              </a:solidFill>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Sheet2!$C$5:$K$5</c:f>
              <c:numCache>
                <c:formatCode>General</c:formatCode>
                <c:ptCount val="9"/>
                <c:pt idx="0">
                  <c:v>38.83</c:v>
                </c:pt>
                <c:pt idx="1">
                  <c:v>30.68</c:v>
                </c:pt>
                <c:pt idx="2">
                  <c:v>21.22</c:v>
                </c:pt>
                <c:pt idx="3">
                  <c:v>16.88</c:v>
                </c:pt>
                <c:pt idx="4">
                  <c:v>14.07</c:v>
                </c:pt>
                <c:pt idx="5">
                  <c:v>11.13</c:v>
                </c:pt>
                <c:pt idx="6">
                  <c:v>9.41</c:v>
                </c:pt>
                <c:pt idx="7">
                  <c:v>7.82</c:v>
                </c:pt>
                <c:pt idx="8">
                  <c:v>6.94</c:v>
                </c:pt>
              </c:numCache>
            </c:numRef>
          </c:yVal>
          <c:smooth val="0"/>
          <c:extLst>
            <c:ext xmlns:c16="http://schemas.microsoft.com/office/drawing/2014/chart" uri="{C3380CC4-5D6E-409C-BE32-E72D297353CC}">
              <c16:uniqueId val="{00000002-C705-4EEB-B772-77CB820EF865}"/>
            </c:ext>
          </c:extLst>
        </c:ser>
        <c:ser>
          <c:idx val="4"/>
          <c:order val="2"/>
          <c:tx>
            <c:v>BEGAN</c:v>
          </c:tx>
          <c:spPr>
            <a:ln w="57150" cap="rnd">
              <a:solidFill>
                <a:srgbClr val="C00000"/>
              </a:solidFill>
              <a:prstDash val="sysDash"/>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Sheet2!$C$6:$K$6</c:f>
              <c:numCache>
                <c:formatCode>General</c:formatCode>
                <c:ptCount val="9"/>
                <c:pt idx="0">
                  <c:v>21.72</c:v>
                </c:pt>
                <c:pt idx="1">
                  <c:v>15.65</c:v>
                </c:pt>
                <c:pt idx="2">
                  <c:v>8.39</c:v>
                </c:pt>
                <c:pt idx="3">
                  <c:v>5.62</c:v>
                </c:pt>
                <c:pt idx="4">
                  <c:v>4.25</c:v>
                </c:pt>
                <c:pt idx="5">
                  <c:v>2.35</c:v>
                </c:pt>
                <c:pt idx="6">
                  <c:v>1.94</c:v>
                </c:pt>
                <c:pt idx="7">
                  <c:v>1.65</c:v>
                </c:pt>
                <c:pt idx="8">
                  <c:v>1.22</c:v>
                </c:pt>
              </c:numCache>
            </c:numRef>
          </c:yVal>
          <c:smooth val="0"/>
          <c:extLst>
            <c:ext xmlns:c16="http://schemas.microsoft.com/office/drawing/2014/chart" uri="{C3380CC4-5D6E-409C-BE32-E72D297353CC}">
              <c16:uniqueId val="{00000004-C705-4EEB-B772-77CB820EF865}"/>
            </c:ext>
          </c:extLst>
        </c:ser>
        <c:ser>
          <c:idx val="5"/>
          <c:order val="3"/>
          <c:tx>
            <c:v>Skip Connection AE + Discriminator</c:v>
          </c:tx>
          <c:spPr>
            <a:ln w="57150" cap="rnd">
              <a:solidFill>
                <a:srgbClr val="00B050"/>
              </a:solidFill>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Sheet2!$C$7:$K$7</c:f>
              <c:numCache>
                <c:formatCode>General</c:formatCode>
                <c:ptCount val="9"/>
                <c:pt idx="0">
                  <c:v>40.17</c:v>
                </c:pt>
                <c:pt idx="1">
                  <c:v>33.56</c:v>
                </c:pt>
                <c:pt idx="2">
                  <c:v>23.84</c:v>
                </c:pt>
                <c:pt idx="3">
                  <c:v>19.190000000000001</c:v>
                </c:pt>
                <c:pt idx="4">
                  <c:v>16.170000000000002</c:v>
                </c:pt>
                <c:pt idx="5">
                  <c:v>12.77</c:v>
                </c:pt>
                <c:pt idx="6">
                  <c:v>10.97</c:v>
                </c:pt>
                <c:pt idx="7">
                  <c:v>8.65</c:v>
                </c:pt>
                <c:pt idx="8">
                  <c:v>8.5399999999999991</c:v>
                </c:pt>
              </c:numCache>
            </c:numRef>
          </c:yVal>
          <c:smooth val="0"/>
          <c:extLst>
            <c:ext xmlns:c16="http://schemas.microsoft.com/office/drawing/2014/chart" uri="{C3380CC4-5D6E-409C-BE32-E72D297353CC}">
              <c16:uniqueId val="{00000005-C705-4EEB-B772-77CB820EF865}"/>
            </c:ext>
          </c:extLst>
        </c:ser>
        <c:ser>
          <c:idx val="6"/>
          <c:order val="4"/>
          <c:tx>
            <c:v>Spatial Pyramid Encoder + Discriminator</c:v>
          </c:tx>
          <c:spPr>
            <a:ln w="57150" cap="rnd">
              <a:solidFill>
                <a:schemeClr val="accent4"/>
              </a:solidFill>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Sheet2!$C$8:$K$8</c:f>
              <c:numCache>
                <c:formatCode>General</c:formatCode>
                <c:ptCount val="9"/>
                <c:pt idx="0">
                  <c:v>35.200000000000003</c:v>
                </c:pt>
                <c:pt idx="1">
                  <c:v>28.03</c:v>
                </c:pt>
                <c:pt idx="2">
                  <c:v>19.170000000000002</c:v>
                </c:pt>
                <c:pt idx="3">
                  <c:v>15.3</c:v>
                </c:pt>
                <c:pt idx="4">
                  <c:v>12.54</c:v>
                </c:pt>
                <c:pt idx="5">
                  <c:v>9.17</c:v>
                </c:pt>
                <c:pt idx="6">
                  <c:v>7.8</c:v>
                </c:pt>
                <c:pt idx="7">
                  <c:v>6.74</c:v>
                </c:pt>
                <c:pt idx="8">
                  <c:v>6.04</c:v>
                </c:pt>
              </c:numCache>
            </c:numRef>
          </c:yVal>
          <c:smooth val="0"/>
          <c:extLst>
            <c:ext xmlns:c16="http://schemas.microsoft.com/office/drawing/2014/chart" uri="{C3380CC4-5D6E-409C-BE32-E72D297353CC}">
              <c16:uniqueId val="{00000006-C705-4EEB-B772-77CB820EF865}"/>
            </c:ext>
          </c:extLst>
        </c:ser>
        <c:ser>
          <c:idx val="7"/>
          <c:order val="5"/>
          <c:tx>
            <c:v>Vanilla AE (No Inpainting)</c:v>
          </c:tx>
          <c:spPr>
            <a:ln w="57150" cap="rnd">
              <a:solidFill>
                <a:srgbClr val="FF0000"/>
              </a:solidFill>
              <a:prstDash val="sysDash"/>
              <a:round/>
            </a:ln>
            <a:effectLst/>
          </c:spPr>
          <c:marker>
            <c:symbol val="none"/>
          </c:marker>
          <c:xVal>
            <c:numRef>
              <c:f>Sheet2!$C$1:$K$1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Sheet2!$C$9:$K$9</c:f>
              <c:numCache>
                <c:formatCode>General</c:formatCode>
                <c:ptCount val="9"/>
                <c:pt idx="0">
                  <c:v>36.31</c:v>
                </c:pt>
                <c:pt idx="1">
                  <c:v>29.92</c:v>
                </c:pt>
                <c:pt idx="2">
                  <c:v>20.32</c:v>
                </c:pt>
                <c:pt idx="3">
                  <c:v>15.25</c:v>
                </c:pt>
                <c:pt idx="4">
                  <c:v>13.42</c:v>
                </c:pt>
                <c:pt idx="5">
                  <c:v>9.76</c:v>
                </c:pt>
                <c:pt idx="6">
                  <c:v>7.31</c:v>
                </c:pt>
                <c:pt idx="7">
                  <c:v>6.68</c:v>
                </c:pt>
                <c:pt idx="8">
                  <c:v>5.5</c:v>
                </c:pt>
              </c:numCache>
            </c:numRef>
          </c:yVal>
          <c:smooth val="0"/>
          <c:extLst>
            <c:ext xmlns:c16="http://schemas.microsoft.com/office/drawing/2014/chart" uri="{C3380CC4-5D6E-409C-BE32-E72D297353CC}">
              <c16:uniqueId val="{00000007-C705-4EEB-B772-77CB820EF865}"/>
            </c:ext>
          </c:extLst>
        </c:ser>
        <c:dLbls>
          <c:showLegendKey val="0"/>
          <c:showVal val="0"/>
          <c:showCatName val="0"/>
          <c:showSerName val="0"/>
          <c:showPercent val="0"/>
          <c:showBubbleSize val="0"/>
        </c:dLbls>
        <c:axId val="351145464"/>
        <c:axId val="351142512"/>
      </c:scatterChart>
      <c:valAx>
        <c:axId val="351145464"/>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layout>
            <c:manualLayout>
              <c:xMode val="edge"/>
              <c:yMode val="edge"/>
              <c:x val="0.43971138226408185"/>
              <c:y val="0.9534915427238261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351142512"/>
        <c:crosses val="autoZero"/>
        <c:crossBetween val="midCat"/>
        <c:majorUnit val="75"/>
        <c:minorUnit val="25"/>
      </c:valAx>
      <c:valAx>
        <c:axId val="351142512"/>
        <c:scaling>
          <c:orientation val="minMax"/>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Score</a:t>
                </a:r>
                <a:r>
                  <a:rPr lang="en-US" sz="1600" b="1" baseline="0" dirty="0"/>
                  <a:t> (Recall @1)</a:t>
                </a:r>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351145464"/>
        <c:crosses val="autoZero"/>
        <c:crossBetween val="midCat"/>
        <c:majorUnit val="20"/>
      </c:valAx>
      <c:spPr>
        <a:noFill/>
        <a:ln>
          <a:noFill/>
        </a:ln>
        <a:effectLst/>
      </c:spPr>
    </c:plotArea>
    <c:legend>
      <c:legendPos val="r"/>
      <c:layout>
        <c:manualLayout>
          <c:xMode val="edge"/>
          <c:yMode val="edge"/>
          <c:x val="0.27520432341790607"/>
          <c:y val="8.2362496354622339E-2"/>
          <c:w val="0.6882182323690833"/>
          <c:h val="0.51685258092738406"/>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Recall</a:t>
            </a:r>
            <a:r>
              <a:rPr lang="en-US" sz="2000" b="1" baseline="0" dirty="0"/>
              <a:t> @1</a:t>
            </a:r>
            <a:endParaRPr lang="en-US" sz="2000" b="1" dirty="0"/>
          </a:p>
        </c:rich>
      </c:tx>
      <c:layout>
        <c:manualLayout>
          <c:xMode val="edge"/>
          <c:yMode val="edge"/>
          <c:x val="0.43385029922902829"/>
          <c:y val="2.154054993786565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47884448716211"/>
          <c:y val="1.4811519017332681E-2"/>
          <c:w val="0.83461691701682827"/>
          <c:h val="0.85557457360472389"/>
        </c:manualLayout>
      </c:layout>
      <c:scatterChart>
        <c:scatterStyle val="lineMarker"/>
        <c:varyColors val="0"/>
        <c:ser>
          <c:idx val="14"/>
          <c:order val="5"/>
          <c:tx>
            <c:v>Resnet50 (Mahal)</c:v>
          </c:tx>
          <c:spPr>
            <a:ln w="57150" cap="rnd">
              <a:solidFill>
                <a:schemeClr val="accent2">
                  <a:lumMod val="60000"/>
                  <a:lumOff val="40000"/>
                </a:schemeClr>
              </a:solidFill>
              <a:prstDash val="dash"/>
              <a:round/>
            </a:ln>
            <a:effectLst/>
          </c:spPr>
          <c:marker>
            <c:symbol val="none"/>
          </c:marker>
          <c:xVal>
            <c:numRef>
              <c:f>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Sheet1!$B$19:$J$19</c:f>
              <c:numCache>
                <c:formatCode>General</c:formatCode>
                <c:ptCount val="9"/>
                <c:pt idx="0">
                  <c:v>46.99</c:v>
                </c:pt>
                <c:pt idx="1">
                  <c:v>39.6</c:v>
                </c:pt>
                <c:pt idx="2">
                  <c:v>29.97</c:v>
                </c:pt>
                <c:pt idx="3">
                  <c:v>24.53</c:v>
                </c:pt>
                <c:pt idx="4">
                  <c:v>21.93</c:v>
                </c:pt>
                <c:pt idx="5">
                  <c:v>18</c:v>
                </c:pt>
                <c:pt idx="6">
                  <c:v>15.14</c:v>
                </c:pt>
                <c:pt idx="7">
                  <c:v>13.33</c:v>
                </c:pt>
                <c:pt idx="8">
                  <c:v>12.52</c:v>
                </c:pt>
              </c:numCache>
            </c:numRef>
          </c:yVal>
          <c:smooth val="0"/>
          <c:extLst>
            <c:ext xmlns:c16="http://schemas.microsoft.com/office/drawing/2014/chart" uri="{C3380CC4-5D6E-409C-BE32-E72D297353CC}">
              <c16:uniqueId val="{00000004-2620-4138-B6B2-A7104C751334}"/>
            </c:ext>
          </c:extLst>
        </c:ser>
        <c:ser>
          <c:idx val="3"/>
          <c:order val="6"/>
          <c:tx>
            <c:v>AE Residuals</c:v>
          </c:tx>
          <c:spPr>
            <a:ln w="57150" cap="rnd">
              <a:solidFill>
                <a:srgbClr val="FF0000"/>
              </a:solidFill>
              <a:prstDash val="sysDash"/>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[2]Sheet1!$B$6:$J$6</c:f>
              <c:numCache>
                <c:formatCode>General</c:formatCode>
                <c:ptCount val="9"/>
                <c:pt idx="0">
                  <c:v>36.31</c:v>
                </c:pt>
                <c:pt idx="1">
                  <c:v>29.92</c:v>
                </c:pt>
                <c:pt idx="2">
                  <c:v>20.32</c:v>
                </c:pt>
                <c:pt idx="3">
                  <c:v>15.25</c:v>
                </c:pt>
                <c:pt idx="4">
                  <c:v>13.42</c:v>
                </c:pt>
                <c:pt idx="5">
                  <c:v>9.76</c:v>
                </c:pt>
                <c:pt idx="6">
                  <c:v>7.31</c:v>
                </c:pt>
                <c:pt idx="7">
                  <c:v>6.68</c:v>
                </c:pt>
                <c:pt idx="8">
                  <c:v>5.5</c:v>
                </c:pt>
              </c:numCache>
            </c:numRef>
          </c:yVal>
          <c:smooth val="0"/>
          <c:extLst>
            <c:ext xmlns:c16="http://schemas.microsoft.com/office/drawing/2014/chart" uri="{C3380CC4-5D6E-409C-BE32-E72D297353CC}">
              <c16:uniqueId val="{00000005-2620-4138-B6B2-A7104C751334}"/>
            </c:ext>
          </c:extLst>
        </c:ser>
        <c:ser>
          <c:idx val="6"/>
          <c:order val="8"/>
          <c:tx>
            <c:v>BEGAN Residuals</c:v>
          </c:tx>
          <c:spPr>
            <a:ln w="57150" cap="rnd">
              <a:solidFill>
                <a:srgbClr val="C00000"/>
              </a:solidFill>
              <a:prstDash val="sysDash"/>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[2]Sheet1!$B$9:$J$9</c:f>
              <c:numCache>
                <c:formatCode>General</c:formatCode>
                <c:ptCount val="9"/>
                <c:pt idx="0">
                  <c:v>21.72</c:v>
                </c:pt>
                <c:pt idx="1">
                  <c:v>15.65</c:v>
                </c:pt>
                <c:pt idx="2">
                  <c:v>8.39</c:v>
                </c:pt>
                <c:pt idx="3">
                  <c:v>5.62</c:v>
                </c:pt>
                <c:pt idx="4">
                  <c:v>4.25</c:v>
                </c:pt>
                <c:pt idx="5">
                  <c:v>2.35</c:v>
                </c:pt>
                <c:pt idx="6">
                  <c:v>1.94</c:v>
                </c:pt>
                <c:pt idx="7">
                  <c:v>1.65</c:v>
                </c:pt>
                <c:pt idx="8">
                  <c:v>1.22</c:v>
                </c:pt>
              </c:numCache>
            </c:numRef>
          </c:yVal>
          <c:smooth val="0"/>
          <c:extLst>
            <c:ext xmlns:c16="http://schemas.microsoft.com/office/drawing/2014/chart" uri="{C3380CC4-5D6E-409C-BE32-E72D297353CC}">
              <c16:uniqueId val="{00000006-2620-4138-B6B2-A7104C751334}"/>
            </c:ext>
          </c:extLst>
        </c:ser>
        <c:ser>
          <c:idx val="0"/>
          <c:order val="13"/>
          <c:tx>
            <c:v>chance</c:v>
          </c:tx>
          <c:spPr>
            <a:ln w="57150" cap="rnd">
              <a:solidFill>
                <a:schemeClr val="tx1"/>
              </a:solidFill>
              <a:prstDash val="sysDot"/>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[2]Sheet1!$B$3:$J$3</c:f>
              <c:numCache>
                <c:formatCode>General</c:formatCode>
                <c:ptCount val="9"/>
                <c:pt idx="0">
                  <c:v>6.25</c:v>
                </c:pt>
                <c:pt idx="1">
                  <c:v>4</c:v>
                </c:pt>
                <c:pt idx="2">
                  <c:v>2</c:v>
                </c:pt>
                <c:pt idx="3">
                  <c:v>1.3333333333333333</c:v>
                </c:pt>
                <c:pt idx="4">
                  <c:v>1</c:v>
                </c:pt>
                <c:pt idx="5">
                  <c:v>0.66666666666666663</c:v>
                </c:pt>
                <c:pt idx="6">
                  <c:v>0.5</c:v>
                </c:pt>
                <c:pt idx="7">
                  <c:v>0.4</c:v>
                </c:pt>
                <c:pt idx="8">
                  <c:v>0.33333333333333331</c:v>
                </c:pt>
              </c:numCache>
            </c:numRef>
          </c:yVal>
          <c:smooth val="0"/>
          <c:extLst>
            <c:ext xmlns:c16="http://schemas.microsoft.com/office/drawing/2014/chart" uri="{C3380CC4-5D6E-409C-BE32-E72D297353CC}">
              <c16:uniqueId val="{00000007-2620-4138-B6B2-A7104C751334}"/>
            </c:ext>
          </c:extLst>
        </c:ser>
        <c:dLbls>
          <c:showLegendKey val="0"/>
          <c:showVal val="0"/>
          <c:showCatName val="0"/>
          <c:showSerName val="0"/>
          <c:showPercent val="0"/>
          <c:showBubbleSize val="0"/>
        </c:dLbls>
        <c:axId val="508937072"/>
        <c:axId val="508937728"/>
        <c:extLst>
          <c:ext xmlns:c15="http://schemas.microsoft.com/office/drawing/2012/chart" uri="{02D57815-91ED-43cb-92C2-25804820EDAC}">
            <c15:filteredScatterSeries>
              <c15:ser>
                <c:idx val="13"/>
                <c:order val="0"/>
                <c:tx>
                  <c:v>Weighted(IRF)</c:v>
                </c:tx>
                <c:spPr>
                  <a:ln w="28575" cap="rnd">
                    <a:solidFill>
                      <a:schemeClr val="accent1">
                        <a:lumMod val="60000"/>
                        <a:lumOff val="40000"/>
                      </a:schemeClr>
                    </a:solidFill>
                    <a:prstDash val="lgDash"/>
                    <a:round/>
                  </a:ln>
                  <a:effectLst/>
                </c:spPr>
                <c:marker>
                  <c:symbol val="none"/>
                </c:marker>
                <c:xVal>
                  <c:numRef>
                    <c:extLst>
                      <c:ex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c:ext uri="{02D57815-91ED-43cb-92C2-25804820EDAC}">
                        <c15:formulaRef>
                          <c15:sqref>[2]Sheet1!$B$17:$J$17</c15:sqref>
                        </c15:formulaRef>
                      </c:ext>
                    </c:extLst>
                    <c:numCache>
                      <c:formatCode>General</c:formatCode>
                      <c:ptCount val="9"/>
                      <c:pt idx="0">
                        <c:v>49.47</c:v>
                      </c:pt>
                      <c:pt idx="1">
                        <c:v>40.090000000000003</c:v>
                      </c:pt>
                      <c:pt idx="2">
                        <c:v>28.31</c:v>
                      </c:pt>
                      <c:pt idx="3">
                        <c:v>23.11</c:v>
                      </c:pt>
                      <c:pt idx="4">
                        <c:v>19.68</c:v>
                      </c:pt>
                      <c:pt idx="5">
                        <c:v>15.53</c:v>
                      </c:pt>
                      <c:pt idx="6">
                        <c:v>12.39</c:v>
                      </c:pt>
                      <c:pt idx="7">
                        <c:v>10.97</c:v>
                      </c:pt>
                      <c:pt idx="8">
                        <c:v>10.15</c:v>
                      </c:pt>
                    </c:numCache>
                  </c:numRef>
                </c:yVal>
                <c:smooth val="0"/>
                <c:extLst>
                  <c:ext xmlns:c16="http://schemas.microsoft.com/office/drawing/2014/chart" uri="{C3380CC4-5D6E-409C-BE32-E72D297353CC}">
                    <c16:uniqueId val="{00000008-2620-4138-B6B2-A7104C751334}"/>
                  </c:ext>
                </c:extLst>
              </c15:ser>
            </c15:filteredScatterSeries>
            <c15:filteredScatterSeries>
              <c15:ser>
                <c:idx val="17"/>
                <c:order val="1"/>
                <c:tx>
                  <c:v>log(LFDR(Mean(IRF+adv)))</c:v>
                </c:tx>
                <c:spPr>
                  <a:ln w="57150" cap="rnd">
                    <a:solidFill>
                      <a:schemeClr val="accent6">
                        <a:lumMod val="75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Sheet1!$B$22:$J$22</c15:sqref>
                        </c15:formulaRef>
                      </c:ext>
                    </c:extLst>
                    <c:numCache>
                      <c:formatCode>General</c:formatCode>
                      <c:ptCount val="9"/>
                      <c:pt idx="0">
                        <c:v>47.72</c:v>
                      </c:pt>
                      <c:pt idx="1">
                        <c:v>38.56</c:v>
                      </c:pt>
                      <c:pt idx="2">
                        <c:v>27.43</c:v>
                      </c:pt>
                      <c:pt idx="3">
                        <c:v>23.18</c:v>
                      </c:pt>
                      <c:pt idx="4">
                        <c:v>20.420000000000002</c:v>
                      </c:pt>
                      <c:pt idx="5">
                        <c:v>16.619999999999997</c:v>
                      </c:pt>
                      <c:pt idx="6">
                        <c:v>15.59</c:v>
                      </c:pt>
                      <c:pt idx="7">
                        <c:v>14.25</c:v>
                      </c:pt>
                      <c:pt idx="8">
                        <c:v>12.85</c:v>
                      </c:pt>
                    </c:numCache>
                  </c:numRef>
                </c:yVal>
                <c:smooth val="0"/>
                <c:extLst xmlns:c15="http://schemas.microsoft.com/office/drawing/2012/chart">
                  <c:ext xmlns:c16="http://schemas.microsoft.com/office/drawing/2014/chart" uri="{C3380CC4-5D6E-409C-BE32-E72D297353CC}">
                    <c16:uniqueId val="{00000009-2620-4138-B6B2-A7104C751334}"/>
                  </c:ext>
                </c:extLst>
              </c15:ser>
            </c15:filteredScatterSeries>
            <c15:filteredScatterSeries>
              <c15:ser>
                <c:idx val="15"/>
                <c:order val="2"/>
                <c:tx>
                  <c:v>Mean(IRF+adv+Equi)</c:v>
                </c:tx>
                <c:spPr>
                  <a:ln w="28575" cap="rnd">
                    <a:solidFill>
                      <a:schemeClr val="accent6">
                        <a:lumMod val="50000"/>
                      </a:schemeClr>
                    </a:solidFill>
                    <a:prstDash val="lgDash"/>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Sheet1!$B$20:$J$20</c15:sqref>
                        </c15:formulaRef>
                      </c:ext>
                    </c:extLst>
                    <c:numCache>
                      <c:formatCode>General</c:formatCode>
                      <c:ptCount val="9"/>
                      <c:pt idx="0">
                        <c:v>49.11</c:v>
                      </c:pt>
                      <c:pt idx="1">
                        <c:v>41.32</c:v>
                      </c:pt>
                      <c:pt idx="2">
                        <c:v>25.34</c:v>
                      </c:pt>
                      <c:pt idx="3">
                        <c:v>21.94</c:v>
                      </c:pt>
                      <c:pt idx="4">
                        <c:v>18.899999999999999</c:v>
                      </c:pt>
                      <c:pt idx="5">
                        <c:v>14.26</c:v>
                      </c:pt>
                      <c:pt idx="6">
                        <c:v>12.55</c:v>
                      </c:pt>
                      <c:pt idx="7">
                        <c:v>10.9</c:v>
                      </c:pt>
                      <c:pt idx="8">
                        <c:v>9.75</c:v>
                      </c:pt>
                    </c:numCache>
                  </c:numRef>
                </c:yVal>
                <c:smooth val="0"/>
                <c:extLst xmlns:c15="http://schemas.microsoft.com/office/drawing/2012/chart">
                  <c:ext xmlns:c16="http://schemas.microsoft.com/office/drawing/2014/chart" uri="{C3380CC4-5D6E-409C-BE32-E72D297353CC}">
                    <c16:uniqueId val="{0000000A-2620-4138-B6B2-A7104C751334}"/>
                  </c:ext>
                </c:extLst>
              </c15:ser>
            </c15:filteredScatterSeries>
            <c15:filteredScatterSeries>
              <c15:ser>
                <c:idx val="1"/>
                <c:order val="3"/>
                <c:tx>
                  <c:strRef>
                    <c:extLst xmlns:c15="http://schemas.microsoft.com/office/drawing/2012/chart">
                      <c:ext xmlns:c15="http://schemas.microsoft.com/office/drawing/2012/chart" uri="{02D57815-91ED-43cb-92C2-25804820EDAC}">
                        <c15:formulaRef>
                          <c15:sqref>'C:\Users\Anand Bhattad\Desktop\NIPS_final\[Anomaly_Detection_copy.xlsx]Sheet1'!$A$4</c15:sqref>
                        </c15:formulaRef>
                      </c:ext>
                    </c:extLst>
                    <c:strCache>
                      <c:ptCount val="1"/>
                      <c:pt idx="0">
                        <c:v>AE_codes (Mahal)</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[2]Sheet1!$B$4:$J$4</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B-2620-4138-B6B2-A7104C751334}"/>
                  </c:ext>
                </c:extLst>
              </c15:ser>
            </c15:filteredScatterSeries>
            <c15:filteredScatterSeries>
              <c15:ser>
                <c:idx val="2"/>
                <c:order val="4"/>
                <c:tx>
                  <c:strRef>
                    <c:extLst xmlns:c15="http://schemas.microsoft.com/office/drawing/2012/chart">
                      <c:ext xmlns:c15="http://schemas.microsoft.com/office/drawing/2012/chart" uri="{02D57815-91ED-43cb-92C2-25804820EDAC}">
                        <c15:formulaRef>
                          <c15:sqref>'C:\Users\Anand Bhattad\Desktop\NIPS_final\[Anomaly_Detection_copy.xlsx]Sheet1'!$A$5</c15:sqref>
                        </c15:formulaRef>
                      </c:ext>
                    </c:extLst>
                    <c:strCache>
                      <c:ptCount val="1"/>
                      <c:pt idx="0">
                        <c:v>AE_codes (OCSVM)</c:v>
                      </c:pt>
                    </c:strCache>
                  </c:strRef>
                </c:tx>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[2]Sheet1!$B$5:$J$5</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C-2620-4138-B6B2-A7104C751334}"/>
                  </c:ext>
                </c:extLst>
              </c15:ser>
            </c15:filteredScatterSeries>
            <c15:filteredScatterSeries>
              <c15:ser>
                <c:idx val="5"/>
                <c:order val="7"/>
                <c:tx>
                  <c:strRef>
                    <c:extLst xmlns:c15="http://schemas.microsoft.com/office/drawing/2012/chart">
                      <c:ext xmlns:c15="http://schemas.microsoft.com/office/drawing/2012/chart" uri="{02D57815-91ED-43cb-92C2-25804820EDAC}">
                        <c15:formulaRef>
                          <c15:sqref>'C:\Users\Anand Bhattad\Desktop\NIPS_final\[Anomaly_Detection_copy.xlsx]Sheet1'!$A$8</c15:sqref>
                        </c15:formulaRef>
                      </c:ext>
                    </c:extLst>
                    <c:strCache>
                      <c:ptCount val="1"/>
                      <c:pt idx="0">
                        <c:v>AE_residuals + log(lfdr)</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[2]Sheet1!$B$8:$J$8</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D-2620-4138-B6B2-A7104C751334}"/>
                  </c:ext>
                </c:extLst>
              </c15:ser>
            </c15:filteredScatterSeries>
            <c15:filteredScatterSeries>
              <c15:ser>
                <c:idx val="9"/>
                <c:order val="9"/>
                <c:tx>
                  <c:strRef>
                    <c:extLst xmlns:c15="http://schemas.microsoft.com/office/drawing/2012/chart">
                      <c:ext xmlns:c15="http://schemas.microsoft.com/office/drawing/2012/chart" uri="{02D57815-91ED-43cb-92C2-25804820EDAC}">
                        <c15:formulaRef>
                          <c15:sqref>'C:\Users\Anand Bhattad\Desktop\NIPS_final\[Anomaly_Detection_copy.xlsx]Sheet1'!$A$7</c15:sqref>
                        </c15:formulaRef>
                      </c:ext>
                    </c:extLst>
                    <c:strCache>
                      <c:ptCount val="1"/>
                      <c:pt idx="0">
                        <c:v>ocSVM(AE Residuals)</c:v>
                      </c:pt>
                    </c:strCache>
                  </c:strRef>
                </c:tx>
                <c:spPr>
                  <a:ln w="28575" cap="rnd">
                    <a:solidFill>
                      <a:schemeClr val="accent2"/>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[2]Sheet1!$B$7:$J$7</c15:sqref>
                        </c15:formulaRef>
                      </c:ext>
                    </c:extLst>
                    <c:numCache>
                      <c:formatCode>General</c:formatCode>
                      <c:ptCount val="9"/>
                      <c:pt idx="0">
                        <c:v>35.17</c:v>
                      </c:pt>
                      <c:pt idx="1">
                        <c:v>27.65</c:v>
                      </c:pt>
                      <c:pt idx="2">
                        <c:v>19.559999999999999</c:v>
                      </c:pt>
                      <c:pt idx="3">
                        <c:v>15.07</c:v>
                      </c:pt>
                      <c:pt idx="4">
                        <c:v>12.34</c:v>
                      </c:pt>
                      <c:pt idx="5">
                        <c:v>10.55</c:v>
                      </c:pt>
                      <c:pt idx="6">
                        <c:v>8.3699999999999992</c:v>
                      </c:pt>
                      <c:pt idx="7">
                        <c:v>7.01</c:v>
                      </c:pt>
                      <c:pt idx="8">
                        <c:v>6.34</c:v>
                      </c:pt>
                    </c:numCache>
                  </c:numRef>
                </c:yVal>
                <c:smooth val="0"/>
                <c:extLst xmlns:c15="http://schemas.microsoft.com/office/drawing/2012/chart">
                  <c:ext xmlns:c16="http://schemas.microsoft.com/office/drawing/2014/chart" uri="{C3380CC4-5D6E-409C-BE32-E72D297353CC}">
                    <c16:uniqueId val="{0000000E-2620-4138-B6B2-A7104C751334}"/>
                  </c:ext>
                </c:extLst>
              </c15:ser>
            </c15:filteredScatterSeries>
            <c15:filteredScatterSeries>
              <c15:ser>
                <c:idx val="7"/>
                <c:order val="10"/>
                <c:tx>
                  <c:strRef>
                    <c:extLst xmlns:c15="http://schemas.microsoft.com/office/drawing/2012/chart">
                      <c:ext xmlns:c15="http://schemas.microsoft.com/office/drawing/2012/chart" uri="{02D57815-91ED-43cb-92C2-25804820EDAC}">
                        <c15:formulaRef>
                          <c15:sqref>'C:\Users\Anand Bhattad\Desktop\NIPS_final\[Anomaly_Detection_copy.xlsx]Sheet1'!$A$10</c15:sqref>
                        </c15:formulaRef>
                      </c:ext>
                    </c:extLst>
                    <c:strCache>
                      <c:ptCount val="1"/>
                      <c:pt idx="0">
                        <c:v>BEGAN_residuals+OCSVM </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[2]Sheet1!$B$10:$J$10</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F-2620-4138-B6B2-A7104C751334}"/>
                  </c:ext>
                </c:extLst>
              </c15:ser>
            </c15:filteredScatterSeries>
            <c15:filteredScatterSeries>
              <c15:ser>
                <c:idx val="8"/>
                <c:order val="11"/>
                <c:tx>
                  <c:strRef>
                    <c:extLst xmlns:c15="http://schemas.microsoft.com/office/drawing/2012/chart">
                      <c:ext xmlns:c15="http://schemas.microsoft.com/office/drawing/2012/chart" uri="{02D57815-91ED-43cb-92C2-25804820EDAC}">
                        <c15:formulaRef>
                          <c15:sqref>'C:\Users\Anand Bhattad\Desktop\NIPS_final\[Anomaly_Detection_copy.xlsx]Sheet1'!$A$11</c15:sqref>
                        </c15:formulaRef>
                      </c:ext>
                    </c:extLst>
                    <c:strCache>
                      <c:ptCount val="1"/>
                    </c:strCache>
                  </c:strRef>
                </c:tx>
                <c:spPr>
                  <a:ln w="19050" cap="rnd">
                    <a:solidFill>
                      <a:schemeClr val="accent3">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[2]Sheet1!$B$11:$J$11</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10-2620-4138-B6B2-A7104C751334}"/>
                  </c:ext>
                </c:extLst>
              </c15:ser>
            </c15:filteredScatterSeries>
            <c15:filteredScatterSeries>
              <c15:ser>
                <c:idx val="16"/>
                <c:order val="12"/>
                <c:tx>
                  <c:v>AE codes (Mahal)</c:v>
                </c:tx>
                <c:spPr>
                  <a:ln w="57150" cap="rnd">
                    <a:solidFill>
                      <a:schemeClr val="accent2">
                        <a:lumMod val="50000"/>
                      </a:schemeClr>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Sheet1!$B$21:$J$21</c15:sqref>
                        </c15:formulaRef>
                      </c:ext>
                    </c:extLst>
                    <c:numCache>
                      <c:formatCode>General</c:formatCode>
                      <c:ptCount val="9"/>
                      <c:pt idx="0">
                        <c:v>19.95</c:v>
                      </c:pt>
                      <c:pt idx="1">
                        <c:v>14.79</c:v>
                      </c:pt>
                      <c:pt idx="2">
                        <c:v>8.82</c:v>
                      </c:pt>
                      <c:pt idx="3">
                        <c:v>6.69</c:v>
                      </c:pt>
                      <c:pt idx="4">
                        <c:v>5.26</c:v>
                      </c:pt>
                      <c:pt idx="5">
                        <c:v>3.25</c:v>
                      </c:pt>
                      <c:pt idx="6">
                        <c:v>2.34</c:v>
                      </c:pt>
                      <c:pt idx="7">
                        <c:v>1.52</c:v>
                      </c:pt>
                      <c:pt idx="8">
                        <c:v>1.72</c:v>
                      </c:pt>
                    </c:numCache>
                  </c:numRef>
                </c:yVal>
                <c:smooth val="0"/>
                <c:extLst xmlns:c15="http://schemas.microsoft.com/office/drawing/2012/chart">
                  <c:ext xmlns:c16="http://schemas.microsoft.com/office/drawing/2014/chart" uri="{C3380CC4-5D6E-409C-BE32-E72D297353CC}">
                    <c16:uniqueId val="{00000011-2620-4138-B6B2-A7104C751334}"/>
                  </c:ext>
                </c:extLst>
              </c15:ser>
            </c15:filteredScatterSeries>
          </c:ext>
        </c:extLst>
      </c:scatterChart>
      <c:valAx>
        <c:axId val="508937072"/>
        <c:scaling>
          <c:orientation val="minMax"/>
          <c:max val="300"/>
        </c:scaling>
        <c:delete val="0"/>
        <c:axPos val="b"/>
        <c:majorGridlines>
          <c:spPr>
            <a:ln w="25400"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Set</a:t>
                </a:r>
                <a:r>
                  <a:rPr lang="en-US" sz="1600" b="1" baseline="0" dirty="0"/>
                  <a:t> Size</a:t>
                </a:r>
                <a:endParaRPr lang="en-US" sz="1600" b="1" dirty="0"/>
              </a:p>
            </c:rich>
          </c:tx>
          <c:layout>
            <c:manualLayout>
              <c:xMode val="edge"/>
              <c:yMode val="edge"/>
              <c:x val="0.4488885602914659"/>
              <c:y val="0.9504487372943544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08937728"/>
        <c:crosses val="autoZero"/>
        <c:crossBetween val="midCat"/>
        <c:majorUnit val="75"/>
        <c:minorUnit val="25"/>
      </c:valAx>
      <c:valAx>
        <c:axId val="508937728"/>
        <c:scaling>
          <c:orientation val="minMax"/>
          <c:max val="60"/>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Score </a:t>
                </a:r>
              </a:p>
            </c:rich>
          </c:tx>
          <c:layout>
            <c:manualLayout>
              <c:xMode val="edge"/>
              <c:yMode val="edge"/>
              <c:x val="1.2519561815336464E-2"/>
              <c:y val="0.39048359921548598"/>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08937072"/>
        <c:crosses val="autoZero"/>
        <c:crossBetween val="midCat"/>
        <c:majorUnit val="20"/>
      </c:valAx>
      <c:spPr>
        <a:noFill/>
        <a:ln>
          <a:noFill/>
        </a:ln>
        <a:effectLst/>
      </c:spPr>
    </c:plotArea>
    <c:legend>
      <c:legendPos val="r"/>
      <c:layout>
        <c:manualLayout>
          <c:xMode val="edge"/>
          <c:yMode val="edge"/>
          <c:x val="0.3604343282787133"/>
          <c:y val="0.10213005349769987"/>
          <c:w val="0.57760308478084965"/>
          <c:h val="0.45469853196838078"/>
        </c:manualLayout>
      </c:layout>
      <c:overlay val="0"/>
      <c:spPr>
        <a:noFill/>
        <a:ln>
          <a:solidFill>
            <a:schemeClr val="bg1"/>
          </a:solidFill>
          <a:prstDash val="sysDash"/>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dirty="0"/>
              <a:t>Mean</a:t>
            </a:r>
            <a:r>
              <a:rPr lang="en-US" sz="1800" b="1" baseline="0" dirty="0"/>
              <a:t> Rank for Models</a:t>
            </a:r>
            <a:endParaRPr lang="en-US" sz="1800" b="1" dirty="0"/>
          </a:p>
        </c:rich>
      </c:tx>
      <c:layout>
        <c:manualLayout>
          <c:xMode val="edge"/>
          <c:yMode val="edge"/>
          <c:x val="0.25848165629693198"/>
          <c:y val="2.7293391978970665E-2"/>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303336377169467"/>
          <c:y val="1.8241754136115059E-2"/>
          <c:w val="0.84755225659832223"/>
          <c:h val="0.76720851857115502"/>
        </c:manualLayout>
      </c:layout>
      <c:scatterChart>
        <c:scatterStyle val="lineMarker"/>
        <c:varyColors val="0"/>
        <c:ser>
          <c:idx val="1"/>
          <c:order val="0"/>
          <c:spPr>
            <a:ln w="57150" cap="rnd">
              <a:solidFill>
                <a:schemeClr val="accent1"/>
              </a:solidFill>
              <a:round/>
            </a:ln>
            <a:effectLst/>
          </c:spPr>
          <c:marker>
            <c:symbol val="none"/>
          </c:marker>
          <c:xVal>
            <c:numRef>
              <c:f>[1]Sheet2!$C$37:$K$37</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[1]Sheet2!$C$39:$K$39</c:f>
              <c:numCache>
                <c:formatCode>General</c:formatCode>
                <c:ptCount val="9"/>
                <c:pt idx="0">
                  <c:v>2.3946000000000001</c:v>
                </c:pt>
                <c:pt idx="1">
                  <c:v>3.25</c:v>
                </c:pt>
                <c:pt idx="2">
                  <c:v>5.7506000000000004</c:v>
                </c:pt>
                <c:pt idx="3">
                  <c:v>8.0810999999999993</c:v>
                </c:pt>
                <c:pt idx="4">
                  <c:v>10.344099999999999</c:v>
                </c:pt>
                <c:pt idx="5">
                  <c:v>15.2431</c:v>
                </c:pt>
                <c:pt idx="6">
                  <c:v>20.009399999999999</c:v>
                </c:pt>
                <c:pt idx="7">
                  <c:v>24.536100000000001</c:v>
                </c:pt>
                <c:pt idx="8">
                  <c:v>29.375800000000002</c:v>
                </c:pt>
              </c:numCache>
            </c:numRef>
          </c:yVal>
          <c:smooth val="0"/>
          <c:extLst>
            <c:ext xmlns:c16="http://schemas.microsoft.com/office/drawing/2014/chart" uri="{C3380CC4-5D6E-409C-BE32-E72D297353CC}">
              <c16:uniqueId val="{00000001-3344-47C3-95F7-C3F99A522368}"/>
            </c:ext>
          </c:extLst>
        </c:ser>
        <c:ser>
          <c:idx val="3"/>
          <c:order val="1"/>
          <c:spPr>
            <a:ln w="57150" cap="rnd">
              <a:solidFill>
                <a:schemeClr val="accent2"/>
              </a:solidFill>
              <a:round/>
            </a:ln>
            <a:effectLst/>
          </c:spPr>
          <c:marker>
            <c:symbol val="none"/>
          </c:marker>
          <c:xVal>
            <c:numRef>
              <c:f>[1]Sheet2!$C$37:$K$37</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[1]Sheet2!$C$41:$K$41</c:f>
              <c:numCache>
                <c:formatCode>General</c:formatCode>
                <c:ptCount val="9"/>
                <c:pt idx="0">
                  <c:v>3.5727000000000002</c:v>
                </c:pt>
                <c:pt idx="1">
                  <c:v>5.0465999999999998</c:v>
                </c:pt>
                <c:pt idx="2">
                  <c:v>9.4502000000000006</c:v>
                </c:pt>
                <c:pt idx="3">
                  <c:v>13.6897</c:v>
                </c:pt>
                <c:pt idx="4">
                  <c:v>18.235299999999999</c:v>
                </c:pt>
                <c:pt idx="5">
                  <c:v>26.110800000000001</c:v>
                </c:pt>
                <c:pt idx="6">
                  <c:v>34.895000000000003</c:v>
                </c:pt>
                <c:pt idx="7">
                  <c:v>43.523299999999999</c:v>
                </c:pt>
                <c:pt idx="8">
                  <c:v>52.715899999999998</c:v>
                </c:pt>
              </c:numCache>
            </c:numRef>
          </c:yVal>
          <c:smooth val="0"/>
          <c:extLst>
            <c:ext xmlns:c16="http://schemas.microsoft.com/office/drawing/2014/chart" uri="{C3380CC4-5D6E-409C-BE32-E72D297353CC}">
              <c16:uniqueId val="{00000003-3344-47C3-95F7-C3F99A522368}"/>
            </c:ext>
          </c:extLst>
        </c:ser>
        <c:ser>
          <c:idx val="4"/>
          <c:order val="2"/>
          <c:spPr>
            <a:ln w="57150" cap="rnd">
              <a:solidFill>
                <a:srgbClr val="C00000"/>
              </a:solidFill>
              <a:prstDash val="dash"/>
              <a:round/>
            </a:ln>
            <a:effectLst/>
          </c:spPr>
          <c:marker>
            <c:symbol val="none"/>
          </c:marker>
          <c:xVal>
            <c:numRef>
              <c:f>[1]Sheet2!$C$37:$K$37</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[1]Sheet2!$C$42:$K$42</c:f>
              <c:numCache>
                <c:formatCode>General</c:formatCode>
                <c:ptCount val="9"/>
                <c:pt idx="0">
                  <c:v>4.7087000000000003</c:v>
                </c:pt>
                <c:pt idx="1">
                  <c:v>6.8433000000000002</c:v>
                </c:pt>
                <c:pt idx="2">
                  <c:v>13.014900000000001</c:v>
                </c:pt>
                <c:pt idx="3">
                  <c:v>19.0898</c:v>
                </c:pt>
                <c:pt idx="4">
                  <c:v>25.232900000000001</c:v>
                </c:pt>
                <c:pt idx="5">
                  <c:v>38.109200000000001</c:v>
                </c:pt>
                <c:pt idx="6">
                  <c:v>49.891199999999998</c:v>
                </c:pt>
                <c:pt idx="7">
                  <c:v>62.533799999999999</c:v>
                </c:pt>
                <c:pt idx="8">
                  <c:v>74.772400000000005</c:v>
                </c:pt>
              </c:numCache>
            </c:numRef>
          </c:yVal>
          <c:smooth val="0"/>
          <c:extLst>
            <c:ext xmlns:c16="http://schemas.microsoft.com/office/drawing/2014/chart" uri="{C3380CC4-5D6E-409C-BE32-E72D297353CC}">
              <c16:uniqueId val="{00000004-3344-47C3-95F7-C3F99A522368}"/>
            </c:ext>
          </c:extLst>
        </c:ser>
        <c:ser>
          <c:idx val="5"/>
          <c:order val="3"/>
          <c:spPr>
            <a:ln w="57150" cap="rnd">
              <a:solidFill>
                <a:schemeClr val="accent6"/>
              </a:solidFill>
              <a:round/>
            </a:ln>
            <a:effectLst/>
          </c:spPr>
          <c:marker>
            <c:symbol val="none"/>
          </c:marker>
          <c:xVal>
            <c:numRef>
              <c:f>[1]Sheet2!$C$37:$K$37</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[1]Sheet2!$C$43:$K$43</c:f>
              <c:numCache>
                <c:formatCode>General</c:formatCode>
                <c:ptCount val="9"/>
                <c:pt idx="0">
                  <c:v>3.9937999999999998</c:v>
                </c:pt>
                <c:pt idx="1">
                  <c:v>5.6294000000000004</c:v>
                </c:pt>
                <c:pt idx="2">
                  <c:v>10.565</c:v>
                </c:pt>
                <c:pt idx="3">
                  <c:v>15.916399999999999</c:v>
                </c:pt>
                <c:pt idx="4">
                  <c:v>20.4421</c:v>
                </c:pt>
                <c:pt idx="5">
                  <c:v>30.113399999999999</c:v>
                </c:pt>
                <c:pt idx="6">
                  <c:v>39.8705</c:v>
                </c:pt>
                <c:pt idx="7">
                  <c:v>49.0946</c:v>
                </c:pt>
                <c:pt idx="8">
                  <c:v>59.939300000000003</c:v>
                </c:pt>
              </c:numCache>
            </c:numRef>
          </c:yVal>
          <c:smooth val="0"/>
          <c:extLst>
            <c:ext xmlns:c16="http://schemas.microsoft.com/office/drawing/2014/chart" uri="{C3380CC4-5D6E-409C-BE32-E72D297353CC}">
              <c16:uniqueId val="{00000005-3344-47C3-95F7-C3F99A522368}"/>
            </c:ext>
          </c:extLst>
        </c:ser>
        <c:ser>
          <c:idx val="6"/>
          <c:order val="4"/>
          <c:spPr>
            <a:ln w="57150" cap="rnd">
              <a:solidFill>
                <a:schemeClr val="accent4"/>
              </a:solidFill>
              <a:round/>
            </a:ln>
            <a:effectLst/>
          </c:spPr>
          <c:marker>
            <c:symbol val="none"/>
          </c:marker>
          <c:xVal>
            <c:numRef>
              <c:f>[1]Sheet2!$C$37:$K$37</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[1]Sheet2!$C$44:$K$44</c:f>
              <c:numCache>
                <c:formatCode>General</c:formatCode>
                <c:ptCount val="9"/>
                <c:pt idx="0">
                  <c:v>4.0045999999999999</c:v>
                </c:pt>
                <c:pt idx="1">
                  <c:v>5.7521000000000004</c:v>
                </c:pt>
                <c:pt idx="2">
                  <c:v>10.6275</c:v>
                </c:pt>
                <c:pt idx="3">
                  <c:v>15.8444</c:v>
                </c:pt>
                <c:pt idx="4">
                  <c:v>20.951499999999999</c:v>
                </c:pt>
                <c:pt idx="5">
                  <c:v>30.607199999999999</c:v>
                </c:pt>
                <c:pt idx="6">
                  <c:v>41.673900000000003</c:v>
                </c:pt>
                <c:pt idx="7">
                  <c:v>50.8033</c:v>
                </c:pt>
                <c:pt idx="8">
                  <c:v>59.4178</c:v>
                </c:pt>
              </c:numCache>
            </c:numRef>
          </c:yVal>
          <c:smooth val="0"/>
          <c:extLst>
            <c:ext xmlns:c16="http://schemas.microsoft.com/office/drawing/2014/chart" uri="{C3380CC4-5D6E-409C-BE32-E72D297353CC}">
              <c16:uniqueId val="{00000006-3344-47C3-95F7-C3F99A522368}"/>
            </c:ext>
          </c:extLst>
        </c:ser>
        <c:ser>
          <c:idx val="7"/>
          <c:order val="5"/>
          <c:spPr>
            <a:ln w="57150" cap="rnd">
              <a:solidFill>
                <a:srgbClr val="FF0000"/>
              </a:solidFill>
              <a:prstDash val="sysDash"/>
              <a:round/>
            </a:ln>
            <a:effectLst/>
          </c:spPr>
          <c:marker>
            <c:symbol val="none"/>
          </c:marker>
          <c:xVal>
            <c:numRef>
              <c:f>[1]Sheet2!$C$37:$K$37</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[1]Sheet2!$C$45:$K$45</c:f>
              <c:numCache>
                <c:formatCode>General</c:formatCode>
                <c:ptCount val="9"/>
                <c:pt idx="0">
                  <c:v>3.6187</c:v>
                </c:pt>
                <c:pt idx="1">
                  <c:v>5.1142000000000003</c:v>
                </c:pt>
                <c:pt idx="2">
                  <c:v>9.1760000000000002</c:v>
                </c:pt>
                <c:pt idx="3">
                  <c:v>13.6149</c:v>
                </c:pt>
                <c:pt idx="4">
                  <c:v>17.731100000000001</c:v>
                </c:pt>
                <c:pt idx="5">
                  <c:v>26.42</c:v>
                </c:pt>
                <c:pt idx="6">
                  <c:v>34.960999999999999</c:v>
                </c:pt>
                <c:pt idx="7">
                  <c:v>42.562100000000001</c:v>
                </c:pt>
                <c:pt idx="8">
                  <c:v>51.918399999999998</c:v>
                </c:pt>
              </c:numCache>
            </c:numRef>
          </c:yVal>
          <c:smooth val="0"/>
          <c:extLst>
            <c:ext xmlns:c16="http://schemas.microsoft.com/office/drawing/2014/chart" uri="{C3380CC4-5D6E-409C-BE32-E72D297353CC}">
              <c16:uniqueId val="{00000007-3344-47C3-95F7-C3F99A522368}"/>
            </c:ext>
          </c:extLst>
        </c:ser>
        <c:dLbls>
          <c:showLegendKey val="0"/>
          <c:showVal val="0"/>
          <c:showCatName val="0"/>
          <c:showSerName val="0"/>
          <c:showPercent val="0"/>
          <c:showBubbleSize val="0"/>
        </c:dLbls>
        <c:axId val="599135928"/>
        <c:axId val="599137568"/>
      </c:scatterChart>
      <c:valAx>
        <c:axId val="599135928"/>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b="1" dirty="0"/>
                  <a:t>Set Size</a:t>
                </a:r>
              </a:p>
            </c:rich>
          </c:tx>
          <c:layout>
            <c:manualLayout>
              <c:xMode val="edge"/>
              <c:yMode val="edge"/>
              <c:x val="0.44147693130891968"/>
              <c:y val="0.9145885064172253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99137568"/>
        <c:crosses val="autoZero"/>
        <c:crossBetween val="midCat"/>
        <c:majorUnit val="75"/>
        <c:minorUnit val="25"/>
      </c:valAx>
      <c:valAx>
        <c:axId val="599137568"/>
        <c:scaling>
          <c:orientation val="minMax"/>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99135928"/>
        <c:crosses val="autoZero"/>
        <c:crossBetween val="midCat"/>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Mean</a:t>
            </a:r>
            <a:r>
              <a:rPr lang="en-US" sz="1600" b="1" baseline="0" dirty="0"/>
              <a:t> Rank’s Slope</a:t>
            </a:r>
            <a:endParaRPr lang="en-US" sz="1600" b="1" dirty="0"/>
          </a:p>
        </c:rich>
      </c:tx>
      <c:layout>
        <c:manualLayout>
          <c:xMode val="edge"/>
          <c:yMode val="edge"/>
          <c:x val="0.33480519201888009"/>
          <c:y val="3.6843729884170458E-4"/>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3437022313085802E-2"/>
          <c:y val="0.14590970441383852"/>
          <c:w val="0.94295601861921952"/>
          <c:h val="0.72860938936782527"/>
        </c:manualLayout>
      </c:layout>
      <c:barChart>
        <c:barDir val="bar"/>
        <c:grouping val="clustered"/>
        <c:varyColors val="0"/>
        <c:ser>
          <c:idx val="0"/>
          <c:order val="0"/>
          <c:spPr>
            <a:solidFill>
              <a:schemeClr val="accent1"/>
            </a:solidFill>
            <a:ln>
              <a:noFill/>
            </a:ln>
            <a:effectLst/>
          </c:spPr>
          <c:invertIfNegative val="0"/>
          <c:dPt>
            <c:idx val="1"/>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1-50A4-4006-998C-C53048D6A5B7}"/>
              </c:ext>
            </c:extLst>
          </c:dPt>
          <c:dPt>
            <c:idx val="2"/>
            <c:invertIfNegative val="0"/>
            <c:bubble3D val="0"/>
            <c:spPr>
              <a:solidFill>
                <a:srgbClr val="FF0000"/>
              </a:solidFill>
              <a:ln>
                <a:noFill/>
              </a:ln>
              <a:effectLst/>
            </c:spPr>
            <c:extLst>
              <c:ext xmlns:c16="http://schemas.microsoft.com/office/drawing/2014/chart" uri="{C3380CC4-5D6E-409C-BE32-E72D297353CC}">
                <c16:uniqueId val="{00000003-50A4-4006-998C-C53048D6A5B7}"/>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5-50A4-4006-998C-C53048D6A5B7}"/>
              </c:ext>
            </c:extLst>
          </c:dPt>
          <c:dPt>
            <c:idx val="4"/>
            <c:invertIfNegative val="0"/>
            <c:bubble3D val="0"/>
            <c:spPr>
              <a:solidFill>
                <a:schemeClr val="accent2">
                  <a:lumMod val="60000"/>
                  <a:lumOff val="40000"/>
                </a:schemeClr>
              </a:solidFill>
              <a:ln>
                <a:noFill/>
              </a:ln>
              <a:effectLst/>
            </c:spPr>
            <c:extLst>
              <c:ext xmlns:c16="http://schemas.microsoft.com/office/drawing/2014/chart" uri="{C3380CC4-5D6E-409C-BE32-E72D297353CC}">
                <c16:uniqueId val="{00000007-50A4-4006-998C-C53048D6A5B7}"/>
              </c:ext>
            </c:extLst>
          </c:dPt>
          <c:dPt>
            <c:idx val="5"/>
            <c:invertIfNegative val="0"/>
            <c:bubble3D val="0"/>
            <c:spPr>
              <a:solidFill>
                <a:srgbClr val="00B050"/>
              </a:solidFill>
              <a:ln>
                <a:noFill/>
              </a:ln>
              <a:effectLst/>
            </c:spPr>
            <c:extLst>
              <c:ext xmlns:c16="http://schemas.microsoft.com/office/drawing/2014/chart" uri="{C3380CC4-5D6E-409C-BE32-E72D297353CC}">
                <c16:uniqueId val="{00000009-50A4-4006-998C-C53048D6A5B7}"/>
              </c:ext>
            </c:extLst>
          </c:dPt>
          <c:dPt>
            <c:idx val="6"/>
            <c:invertIfNegative val="0"/>
            <c:bubble3D val="0"/>
            <c:spPr>
              <a:solidFill>
                <a:schemeClr val="accent4"/>
              </a:solidFill>
              <a:ln>
                <a:noFill/>
              </a:ln>
              <a:effectLst/>
            </c:spPr>
            <c:extLst>
              <c:ext xmlns:c16="http://schemas.microsoft.com/office/drawing/2014/chart" uri="{C3380CC4-5D6E-409C-BE32-E72D297353CC}">
                <c16:uniqueId val="{0000000B-50A4-4006-998C-C53048D6A5B7}"/>
              </c:ext>
            </c:extLst>
          </c:dPt>
          <c:dPt>
            <c:idx val="7"/>
            <c:invertIfNegative val="0"/>
            <c:bubble3D val="0"/>
            <c:spPr>
              <a:solidFill>
                <a:srgbClr val="C00000"/>
              </a:solidFill>
              <a:ln>
                <a:noFill/>
              </a:ln>
              <a:effectLst/>
            </c:spPr>
            <c:extLst>
              <c:ext xmlns:c16="http://schemas.microsoft.com/office/drawing/2014/chart" uri="{C3380CC4-5D6E-409C-BE32-E72D297353CC}">
                <c16:uniqueId val="{0000000D-50A4-4006-998C-C53048D6A5B7}"/>
              </c:ext>
            </c:extLst>
          </c:dPt>
          <c:val>
            <c:numRef>
              <c:f>[1]Sheet2!$K$70</c:f>
              <c:numCache>
                <c:formatCode>General</c:formatCode>
                <c:ptCount val="1"/>
                <c:pt idx="0">
                  <c:v>9.4899999999999998E-2</c:v>
                </c:pt>
              </c:numCache>
            </c:numRef>
          </c:val>
          <c:extLst>
            <c:ext xmlns:c16="http://schemas.microsoft.com/office/drawing/2014/chart" uri="{C3380CC4-5D6E-409C-BE32-E72D297353CC}">
              <c16:uniqueId val="{0000000E-50A4-4006-998C-C53048D6A5B7}"/>
            </c:ext>
          </c:extLst>
        </c:ser>
        <c:ser>
          <c:idx val="2"/>
          <c:order val="1"/>
          <c:spPr>
            <a:solidFill>
              <a:srgbClr val="FF0000"/>
            </a:solidFill>
            <a:ln>
              <a:noFill/>
            </a:ln>
            <a:effectLst/>
          </c:spPr>
          <c:invertIfNegative val="0"/>
          <c:val>
            <c:numRef>
              <c:f>[1]Sheet2!$K$72</c:f>
              <c:numCache>
                <c:formatCode>General</c:formatCode>
                <c:ptCount val="1"/>
                <c:pt idx="0">
                  <c:v>0.16919999999999999</c:v>
                </c:pt>
              </c:numCache>
            </c:numRef>
          </c:val>
          <c:extLst>
            <c:ext xmlns:c16="http://schemas.microsoft.com/office/drawing/2014/chart" uri="{C3380CC4-5D6E-409C-BE32-E72D297353CC}">
              <c16:uniqueId val="{00000010-50A4-4006-998C-C53048D6A5B7}"/>
            </c:ext>
          </c:extLst>
        </c:ser>
        <c:ser>
          <c:idx val="3"/>
          <c:order val="2"/>
          <c:spPr>
            <a:solidFill>
              <a:schemeClr val="accent2"/>
            </a:solidFill>
            <a:ln>
              <a:noFill/>
            </a:ln>
            <a:effectLst/>
          </c:spPr>
          <c:invertIfNegative val="0"/>
          <c:val>
            <c:numRef>
              <c:f>[1]Sheet2!$K$73</c:f>
              <c:numCache>
                <c:formatCode>General</c:formatCode>
                <c:ptCount val="1"/>
                <c:pt idx="0">
                  <c:v>0.17180000000000001</c:v>
                </c:pt>
              </c:numCache>
            </c:numRef>
          </c:val>
          <c:extLst>
            <c:ext xmlns:c16="http://schemas.microsoft.com/office/drawing/2014/chart" uri="{C3380CC4-5D6E-409C-BE32-E72D297353CC}">
              <c16:uniqueId val="{00000011-50A4-4006-998C-C53048D6A5B7}"/>
            </c:ext>
          </c:extLst>
        </c:ser>
        <c:ser>
          <c:idx val="5"/>
          <c:order val="3"/>
          <c:spPr>
            <a:solidFill>
              <a:schemeClr val="accent6"/>
            </a:solidFill>
            <a:ln>
              <a:noFill/>
            </a:ln>
            <a:effectLst/>
          </c:spPr>
          <c:invertIfNegative val="0"/>
          <c:val>
            <c:numRef>
              <c:f>[1]Sheet2!$K$75</c:f>
              <c:numCache>
                <c:formatCode>General</c:formatCode>
                <c:ptCount val="1"/>
                <c:pt idx="0">
                  <c:v>0.1953</c:v>
                </c:pt>
              </c:numCache>
            </c:numRef>
          </c:val>
          <c:extLst>
            <c:ext xmlns:c16="http://schemas.microsoft.com/office/drawing/2014/chart" uri="{C3380CC4-5D6E-409C-BE32-E72D297353CC}">
              <c16:uniqueId val="{00000013-50A4-4006-998C-C53048D6A5B7}"/>
            </c:ext>
          </c:extLst>
        </c:ser>
        <c:ser>
          <c:idx val="6"/>
          <c:order val="4"/>
          <c:spPr>
            <a:solidFill>
              <a:schemeClr val="accent4"/>
            </a:solidFill>
            <a:ln>
              <a:noFill/>
            </a:ln>
            <a:effectLst/>
          </c:spPr>
          <c:invertIfNegative val="0"/>
          <c:val>
            <c:numRef>
              <c:f>[1]Sheet2!$K$76</c:f>
              <c:numCache>
                <c:formatCode>General</c:formatCode>
                <c:ptCount val="1"/>
                <c:pt idx="0">
                  <c:v>0.19800000000000001</c:v>
                </c:pt>
              </c:numCache>
            </c:numRef>
          </c:val>
          <c:extLst>
            <c:ext xmlns:c16="http://schemas.microsoft.com/office/drawing/2014/chart" uri="{C3380CC4-5D6E-409C-BE32-E72D297353CC}">
              <c16:uniqueId val="{00000014-50A4-4006-998C-C53048D6A5B7}"/>
            </c:ext>
          </c:extLst>
        </c:ser>
        <c:ser>
          <c:idx val="7"/>
          <c:order val="5"/>
          <c:spPr>
            <a:solidFill>
              <a:schemeClr val="accent2">
                <a:lumMod val="60000"/>
              </a:schemeClr>
            </a:solidFill>
            <a:ln>
              <a:noFill/>
            </a:ln>
            <a:effectLst/>
          </c:spPr>
          <c:invertIfNegative val="0"/>
          <c:val>
            <c:numRef>
              <c:f>[1]Sheet2!$K$77</c:f>
              <c:numCache>
                <c:formatCode>General</c:formatCode>
                <c:ptCount val="1"/>
                <c:pt idx="0">
                  <c:v>0.24709999999999999</c:v>
                </c:pt>
              </c:numCache>
            </c:numRef>
          </c:val>
          <c:extLst>
            <c:ext xmlns:c16="http://schemas.microsoft.com/office/drawing/2014/chart" uri="{C3380CC4-5D6E-409C-BE32-E72D297353CC}">
              <c16:uniqueId val="{00000015-50A4-4006-998C-C53048D6A5B7}"/>
            </c:ext>
          </c:extLst>
        </c:ser>
        <c:dLbls>
          <c:showLegendKey val="0"/>
          <c:showVal val="0"/>
          <c:showCatName val="0"/>
          <c:showSerName val="0"/>
          <c:showPercent val="0"/>
          <c:showBubbleSize val="0"/>
        </c:dLbls>
        <c:gapWidth val="150"/>
        <c:axId val="600340528"/>
        <c:axId val="600339216"/>
      </c:barChart>
      <c:catAx>
        <c:axId val="600340528"/>
        <c:scaling>
          <c:orientation val="minMax"/>
        </c:scaling>
        <c:delete val="1"/>
        <c:axPos val="l"/>
        <c:majorTickMark val="none"/>
        <c:minorTickMark val="none"/>
        <c:tickLblPos val="nextTo"/>
        <c:crossAx val="600339216"/>
        <c:crosses val="autoZero"/>
        <c:auto val="1"/>
        <c:lblAlgn val="ctr"/>
        <c:lblOffset val="100"/>
        <c:noMultiLvlLbl val="0"/>
      </c:catAx>
      <c:valAx>
        <c:axId val="600339216"/>
        <c:scaling>
          <c:orientation val="minMax"/>
          <c:max val="0.25"/>
          <c:min val="0"/>
        </c:scaling>
        <c:delete val="0"/>
        <c:axPos val="b"/>
        <c:majorGridlines>
          <c:spPr>
            <a:ln w="28575" cap="flat" cmpd="sng" algn="ctr">
              <a:solidFill>
                <a:schemeClr val="tx1">
                  <a:lumMod val="15000"/>
                  <a:lumOff val="85000"/>
                </a:schemeClr>
              </a:solidFill>
              <a:prstDash val="lgDash"/>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600340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Recall @1 for Easy</a:t>
            </a:r>
            <a:r>
              <a:rPr lang="en-US" sz="2000" b="1" baseline="0" dirty="0"/>
              <a:t> Set</a:t>
            </a:r>
            <a:endParaRPr lang="en-US" sz="2000" b="1" dirty="0"/>
          </a:p>
        </c:rich>
      </c:tx>
      <c:layout>
        <c:manualLayout>
          <c:xMode val="edge"/>
          <c:yMode val="edge"/>
          <c:x val="0.22876270164189721"/>
          <c:y val="0"/>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6140265496441"/>
          <c:y val="6.2193496646252552E-2"/>
          <c:w val="0.82835695378934537"/>
          <c:h val="0.82125313502478858"/>
        </c:manualLayout>
      </c:layout>
      <c:scatterChart>
        <c:scatterStyle val="lineMarker"/>
        <c:varyColors val="0"/>
        <c:ser>
          <c:idx val="4"/>
          <c:order val="0"/>
          <c:tx>
            <c:v>Weighted(IRF+adv)</c:v>
          </c:tx>
          <c:spPr>
            <a:ln w="57150" cap="rnd">
              <a:solidFill>
                <a:schemeClr val="accent1"/>
              </a:solidFill>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Sheet1!$B$140:$J$140</c:f>
              <c:numCache>
                <c:formatCode>General</c:formatCode>
                <c:ptCount val="9"/>
                <c:pt idx="0">
                  <c:v>99.99</c:v>
                </c:pt>
                <c:pt idx="1">
                  <c:v>99.91</c:v>
                </c:pt>
                <c:pt idx="2">
                  <c:v>99.93</c:v>
                </c:pt>
                <c:pt idx="3">
                  <c:v>99.89</c:v>
                </c:pt>
                <c:pt idx="4">
                  <c:v>99.81</c:v>
                </c:pt>
                <c:pt idx="5">
                  <c:v>99.81</c:v>
                </c:pt>
                <c:pt idx="6">
                  <c:v>99.74</c:v>
                </c:pt>
                <c:pt idx="7">
                  <c:v>99.65</c:v>
                </c:pt>
                <c:pt idx="8">
                  <c:v>99.71</c:v>
                </c:pt>
              </c:numCache>
            </c:numRef>
          </c:yVal>
          <c:smooth val="0"/>
          <c:extLst>
            <c:ext xmlns:c16="http://schemas.microsoft.com/office/drawing/2014/chart" uri="{C3380CC4-5D6E-409C-BE32-E72D297353CC}">
              <c16:uniqueId val="{00000000-7837-4CD6-8734-F9DADDB64EE5}"/>
            </c:ext>
          </c:extLst>
        </c:ser>
        <c:ser>
          <c:idx val="5"/>
          <c:order val="1"/>
          <c:tx>
            <c:v>Weighted(IRF)</c:v>
          </c:tx>
          <c:spPr>
            <a:ln w="57150" cap="rnd">
              <a:solidFill>
                <a:schemeClr val="accent1">
                  <a:lumMod val="60000"/>
                  <a:lumOff val="40000"/>
                </a:schemeClr>
              </a:solidFill>
              <a:prstDash val="lgDash"/>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Sheet1!$B$141:$J$141</c:f>
              <c:numCache>
                <c:formatCode>General</c:formatCode>
                <c:ptCount val="9"/>
                <c:pt idx="0">
                  <c:v>99.96</c:v>
                </c:pt>
                <c:pt idx="1">
                  <c:v>99.96</c:v>
                </c:pt>
                <c:pt idx="2">
                  <c:v>99.86</c:v>
                </c:pt>
                <c:pt idx="3">
                  <c:v>99.73</c:v>
                </c:pt>
                <c:pt idx="4">
                  <c:v>99.76</c:v>
                </c:pt>
                <c:pt idx="5">
                  <c:v>99.74</c:v>
                </c:pt>
                <c:pt idx="6">
                  <c:v>99.57</c:v>
                </c:pt>
                <c:pt idx="7">
                  <c:v>99.47</c:v>
                </c:pt>
                <c:pt idx="8">
                  <c:v>99.32</c:v>
                </c:pt>
              </c:numCache>
            </c:numRef>
          </c:yVal>
          <c:smooth val="0"/>
          <c:extLst>
            <c:ext xmlns:c16="http://schemas.microsoft.com/office/drawing/2014/chart" uri="{C3380CC4-5D6E-409C-BE32-E72D297353CC}">
              <c16:uniqueId val="{00000001-7837-4CD6-8734-F9DADDB64EE5}"/>
            </c:ext>
          </c:extLst>
        </c:ser>
        <c:ser>
          <c:idx val="3"/>
          <c:order val="2"/>
          <c:tx>
            <c:v>Mean(IRF+adv)</c:v>
          </c:tx>
          <c:spPr>
            <a:ln w="57150" cap="rnd">
              <a:solidFill>
                <a:srgbClr val="00B050"/>
              </a:solidFill>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Sheet1!$B$139:$J$139</c:f>
              <c:numCache>
                <c:formatCode>General</c:formatCode>
                <c:ptCount val="9"/>
                <c:pt idx="0">
                  <c:v>98.45</c:v>
                </c:pt>
                <c:pt idx="1">
                  <c:v>97.79</c:v>
                </c:pt>
                <c:pt idx="2">
                  <c:v>96.25</c:v>
                </c:pt>
                <c:pt idx="3">
                  <c:v>94.6</c:v>
                </c:pt>
                <c:pt idx="4">
                  <c:v>92.97</c:v>
                </c:pt>
                <c:pt idx="5">
                  <c:v>91.52</c:v>
                </c:pt>
                <c:pt idx="6">
                  <c:v>90.2</c:v>
                </c:pt>
                <c:pt idx="7">
                  <c:v>88.81</c:v>
                </c:pt>
                <c:pt idx="8">
                  <c:v>87.76</c:v>
                </c:pt>
              </c:numCache>
            </c:numRef>
          </c:yVal>
          <c:smooth val="0"/>
          <c:extLst>
            <c:ext xmlns:c16="http://schemas.microsoft.com/office/drawing/2014/chart" uri="{C3380CC4-5D6E-409C-BE32-E72D297353CC}">
              <c16:uniqueId val="{00000002-7837-4CD6-8734-F9DADDB64EE5}"/>
            </c:ext>
          </c:extLst>
        </c:ser>
        <c:ser>
          <c:idx val="2"/>
          <c:order val="3"/>
          <c:tx>
            <c:v>Mean(IRF)</c:v>
          </c:tx>
          <c:spPr>
            <a:ln w="57150" cap="rnd">
              <a:solidFill>
                <a:srgbClr val="92D050"/>
              </a:solidFill>
              <a:prstDash val="lgDash"/>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Sheet1!$B$138:$J$138</c:f>
              <c:numCache>
                <c:formatCode>General</c:formatCode>
                <c:ptCount val="9"/>
                <c:pt idx="0">
                  <c:v>97.92</c:v>
                </c:pt>
                <c:pt idx="1">
                  <c:v>97.11</c:v>
                </c:pt>
                <c:pt idx="2">
                  <c:v>95.13</c:v>
                </c:pt>
                <c:pt idx="3">
                  <c:v>93.52</c:v>
                </c:pt>
                <c:pt idx="4">
                  <c:v>91.74</c:v>
                </c:pt>
                <c:pt idx="5">
                  <c:v>90.34</c:v>
                </c:pt>
                <c:pt idx="6">
                  <c:v>88.08</c:v>
                </c:pt>
                <c:pt idx="7">
                  <c:v>87.35</c:v>
                </c:pt>
                <c:pt idx="8">
                  <c:v>86.61</c:v>
                </c:pt>
              </c:numCache>
            </c:numRef>
          </c:yVal>
          <c:smooth val="0"/>
          <c:extLst>
            <c:ext xmlns:c16="http://schemas.microsoft.com/office/drawing/2014/chart" uri="{C3380CC4-5D6E-409C-BE32-E72D297353CC}">
              <c16:uniqueId val="{00000003-7837-4CD6-8734-F9DADDB64EE5}"/>
            </c:ext>
          </c:extLst>
        </c:ser>
        <c:ser>
          <c:idx val="1"/>
          <c:order val="4"/>
          <c:tx>
            <c:v>AE Residuals</c:v>
          </c:tx>
          <c:spPr>
            <a:ln w="57150" cap="rnd">
              <a:solidFill>
                <a:srgbClr val="FF0000"/>
              </a:solidFill>
              <a:prstDash val="sysDash"/>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Sheet1!$B$137:$J$137</c:f>
              <c:numCache>
                <c:formatCode>General</c:formatCode>
                <c:ptCount val="9"/>
                <c:pt idx="0">
                  <c:v>52.97</c:v>
                </c:pt>
                <c:pt idx="1">
                  <c:v>46.32</c:v>
                </c:pt>
                <c:pt idx="2">
                  <c:v>36.31</c:v>
                </c:pt>
                <c:pt idx="3">
                  <c:v>31.29</c:v>
                </c:pt>
                <c:pt idx="4">
                  <c:v>27.59</c:v>
                </c:pt>
                <c:pt idx="5">
                  <c:v>23.96</c:v>
                </c:pt>
                <c:pt idx="6">
                  <c:v>20.71</c:v>
                </c:pt>
                <c:pt idx="7">
                  <c:v>17.79</c:v>
                </c:pt>
                <c:pt idx="8">
                  <c:v>16.690000000000001</c:v>
                </c:pt>
              </c:numCache>
            </c:numRef>
          </c:yVal>
          <c:smooth val="0"/>
          <c:extLst>
            <c:ext xmlns:c16="http://schemas.microsoft.com/office/drawing/2014/chart" uri="{C3380CC4-5D6E-409C-BE32-E72D297353CC}">
              <c16:uniqueId val="{00000004-7837-4CD6-8734-F9DADDB64EE5}"/>
            </c:ext>
          </c:extLst>
        </c:ser>
        <c:ser>
          <c:idx val="0"/>
          <c:order val="5"/>
          <c:tx>
            <c:v>BEGAN</c:v>
          </c:tx>
          <c:spPr>
            <a:ln w="57150" cap="rnd">
              <a:solidFill>
                <a:srgbClr val="C00000"/>
              </a:solidFill>
              <a:prstDash val="sysDash"/>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Sheet1!$B$136:$J$136</c:f>
              <c:numCache>
                <c:formatCode>General</c:formatCode>
                <c:ptCount val="9"/>
                <c:pt idx="0">
                  <c:v>46.19</c:v>
                </c:pt>
                <c:pt idx="1">
                  <c:v>37.22</c:v>
                </c:pt>
                <c:pt idx="2">
                  <c:v>24.8</c:v>
                </c:pt>
                <c:pt idx="3">
                  <c:v>18.73</c:v>
                </c:pt>
                <c:pt idx="4">
                  <c:v>15.26</c:v>
                </c:pt>
                <c:pt idx="5">
                  <c:v>11.61</c:v>
                </c:pt>
                <c:pt idx="6">
                  <c:v>8.6300000000000008</c:v>
                </c:pt>
                <c:pt idx="7">
                  <c:v>7.33</c:v>
                </c:pt>
                <c:pt idx="8">
                  <c:v>6.02</c:v>
                </c:pt>
              </c:numCache>
            </c:numRef>
          </c:yVal>
          <c:smooth val="0"/>
          <c:extLst>
            <c:ext xmlns:c16="http://schemas.microsoft.com/office/drawing/2014/chart" uri="{C3380CC4-5D6E-409C-BE32-E72D297353CC}">
              <c16:uniqueId val="{00000005-7837-4CD6-8734-F9DADDB64EE5}"/>
            </c:ext>
          </c:extLst>
        </c:ser>
        <c:dLbls>
          <c:showLegendKey val="0"/>
          <c:showVal val="0"/>
          <c:showCatName val="0"/>
          <c:showSerName val="0"/>
          <c:showPercent val="0"/>
          <c:showBubbleSize val="0"/>
        </c:dLbls>
        <c:axId val="931430808"/>
        <c:axId val="931424576"/>
      </c:scatterChart>
      <c:valAx>
        <c:axId val="931430808"/>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931424576"/>
        <c:crosses val="autoZero"/>
        <c:crossBetween val="midCat"/>
        <c:majorUnit val="75"/>
        <c:minorUnit val="25"/>
      </c:valAx>
      <c:valAx>
        <c:axId val="931424576"/>
        <c:scaling>
          <c:orientation val="minMax"/>
          <c:max val="105"/>
          <c:min val="0"/>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931430808"/>
        <c:crosses val="autoZero"/>
        <c:crossBetween val="midCat"/>
        <c:majorUnit val="25"/>
      </c:valAx>
      <c:spPr>
        <a:noFill/>
        <a:ln>
          <a:noFill/>
        </a:ln>
        <a:effectLst/>
      </c:spPr>
    </c:plotArea>
    <c:legend>
      <c:legendPos val="r"/>
      <c:layout>
        <c:manualLayout>
          <c:xMode val="edge"/>
          <c:yMode val="edge"/>
          <c:x val="0.4278137364102525"/>
          <c:y val="0.27414785651793522"/>
          <c:w val="0.5057377364416028"/>
          <c:h val="0.3561598133566637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Recall @1 for Easy</a:t>
            </a:r>
            <a:r>
              <a:rPr lang="en-US" sz="2000" b="1" baseline="0" dirty="0"/>
              <a:t> Set</a:t>
            </a:r>
            <a:endParaRPr lang="en-US" sz="2000" b="1" dirty="0"/>
          </a:p>
        </c:rich>
      </c:tx>
      <c:layout>
        <c:manualLayout>
          <c:xMode val="edge"/>
          <c:yMode val="edge"/>
          <c:x val="0.22876270164189721"/>
          <c:y val="0"/>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46140265496441"/>
          <c:y val="6.2193496646252552E-2"/>
          <c:w val="0.82835695378934537"/>
          <c:h val="0.82125313502478858"/>
        </c:manualLayout>
      </c:layout>
      <c:scatterChart>
        <c:scatterStyle val="lineMarker"/>
        <c:varyColors val="0"/>
        <c:ser>
          <c:idx val="4"/>
          <c:order val="0"/>
          <c:tx>
            <c:v>Weighted(IRF+adv)</c:v>
          </c:tx>
          <c:spPr>
            <a:ln w="57150" cap="rnd">
              <a:solidFill>
                <a:schemeClr val="accent1"/>
              </a:solidFill>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Sheet1!$B$140:$J$140</c:f>
              <c:numCache>
                <c:formatCode>General</c:formatCode>
                <c:ptCount val="9"/>
                <c:pt idx="0">
                  <c:v>99.99</c:v>
                </c:pt>
                <c:pt idx="1">
                  <c:v>99.91</c:v>
                </c:pt>
                <c:pt idx="2">
                  <c:v>99.93</c:v>
                </c:pt>
                <c:pt idx="3">
                  <c:v>99.89</c:v>
                </c:pt>
                <c:pt idx="4">
                  <c:v>99.81</c:v>
                </c:pt>
                <c:pt idx="5">
                  <c:v>99.81</c:v>
                </c:pt>
                <c:pt idx="6">
                  <c:v>99.74</c:v>
                </c:pt>
                <c:pt idx="7">
                  <c:v>99.65</c:v>
                </c:pt>
                <c:pt idx="8">
                  <c:v>99.71</c:v>
                </c:pt>
              </c:numCache>
            </c:numRef>
          </c:yVal>
          <c:smooth val="0"/>
          <c:extLst>
            <c:ext xmlns:c16="http://schemas.microsoft.com/office/drawing/2014/chart" uri="{C3380CC4-5D6E-409C-BE32-E72D297353CC}">
              <c16:uniqueId val="{00000000-7837-4CD6-8734-F9DADDB64EE5}"/>
            </c:ext>
          </c:extLst>
        </c:ser>
        <c:ser>
          <c:idx val="5"/>
          <c:order val="1"/>
          <c:tx>
            <c:v>Weighted(IRF)</c:v>
          </c:tx>
          <c:spPr>
            <a:ln w="57150" cap="rnd">
              <a:solidFill>
                <a:schemeClr val="accent1">
                  <a:lumMod val="60000"/>
                  <a:lumOff val="40000"/>
                </a:schemeClr>
              </a:solidFill>
              <a:prstDash val="lgDash"/>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Sheet1!$B$141:$J$141</c:f>
              <c:numCache>
                <c:formatCode>General</c:formatCode>
                <c:ptCount val="9"/>
                <c:pt idx="0">
                  <c:v>99.96</c:v>
                </c:pt>
                <c:pt idx="1">
                  <c:v>99.96</c:v>
                </c:pt>
                <c:pt idx="2">
                  <c:v>99.86</c:v>
                </c:pt>
                <c:pt idx="3">
                  <c:v>99.73</c:v>
                </c:pt>
                <c:pt idx="4">
                  <c:v>99.76</c:v>
                </c:pt>
                <c:pt idx="5">
                  <c:v>99.74</c:v>
                </c:pt>
                <c:pt idx="6">
                  <c:v>99.57</c:v>
                </c:pt>
                <c:pt idx="7">
                  <c:v>99.47</c:v>
                </c:pt>
                <c:pt idx="8">
                  <c:v>99.32</c:v>
                </c:pt>
              </c:numCache>
            </c:numRef>
          </c:yVal>
          <c:smooth val="0"/>
          <c:extLst>
            <c:ext xmlns:c16="http://schemas.microsoft.com/office/drawing/2014/chart" uri="{C3380CC4-5D6E-409C-BE32-E72D297353CC}">
              <c16:uniqueId val="{00000001-7837-4CD6-8734-F9DADDB64EE5}"/>
            </c:ext>
          </c:extLst>
        </c:ser>
        <c:ser>
          <c:idx val="3"/>
          <c:order val="2"/>
          <c:tx>
            <c:v>Mean(IRF+adv)</c:v>
          </c:tx>
          <c:spPr>
            <a:ln w="57150" cap="rnd">
              <a:solidFill>
                <a:srgbClr val="00B050"/>
              </a:solidFill>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Sheet1!$B$139:$J$139</c:f>
              <c:numCache>
                <c:formatCode>General</c:formatCode>
                <c:ptCount val="9"/>
                <c:pt idx="0">
                  <c:v>98.45</c:v>
                </c:pt>
                <c:pt idx="1">
                  <c:v>97.79</c:v>
                </c:pt>
                <c:pt idx="2">
                  <c:v>96.25</c:v>
                </c:pt>
                <c:pt idx="3">
                  <c:v>94.6</c:v>
                </c:pt>
                <c:pt idx="4">
                  <c:v>92.97</c:v>
                </c:pt>
                <c:pt idx="5">
                  <c:v>91.52</c:v>
                </c:pt>
                <c:pt idx="6">
                  <c:v>90.2</c:v>
                </c:pt>
                <c:pt idx="7">
                  <c:v>88.81</c:v>
                </c:pt>
                <c:pt idx="8">
                  <c:v>87.76</c:v>
                </c:pt>
              </c:numCache>
            </c:numRef>
          </c:yVal>
          <c:smooth val="0"/>
          <c:extLst>
            <c:ext xmlns:c16="http://schemas.microsoft.com/office/drawing/2014/chart" uri="{C3380CC4-5D6E-409C-BE32-E72D297353CC}">
              <c16:uniqueId val="{00000002-7837-4CD6-8734-F9DADDB64EE5}"/>
            </c:ext>
          </c:extLst>
        </c:ser>
        <c:ser>
          <c:idx val="2"/>
          <c:order val="3"/>
          <c:tx>
            <c:v>Mean(IRF)</c:v>
          </c:tx>
          <c:spPr>
            <a:ln w="57150" cap="rnd">
              <a:solidFill>
                <a:srgbClr val="92D050"/>
              </a:solidFill>
              <a:prstDash val="lgDash"/>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Sheet1!$B$138:$J$138</c:f>
              <c:numCache>
                <c:formatCode>General</c:formatCode>
                <c:ptCount val="9"/>
                <c:pt idx="0">
                  <c:v>97.92</c:v>
                </c:pt>
                <c:pt idx="1">
                  <c:v>97.11</c:v>
                </c:pt>
                <c:pt idx="2">
                  <c:v>95.13</c:v>
                </c:pt>
                <c:pt idx="3">
                  <c:v>93.52</c:v>
                </c:pt>
                <c:pt idx="4">
                  <c:v>91.74</c:v>
                </c:pt>
                <c:pt idx="5">
                  <c:v>90.34</c:v>
                </c:pt>
                <c:pt idx="6">
                  <c:v>88.08</c:v>
                </c:pt>
                <c:pt idx="7">
                  <c:v>87.35</c:v>
                </c:pt>
                <c:pt idx="8">
                  <c:v>86.61</c:v>
                </c:pt>
              </c:numCache>
            </c:numRef>
          </c:yVal>
          <c:smooth val="0"/>
          <c:extLst>
            <c:ext xmlns:c16="http://schemas.microsoft.com/office/drawing/2014/chart" uri="{C3380CC4-5D6E-409C-BE32-E72D297353CC}">
              <c16:uniqueId val="{00000003-7837-4CD6-8734-F9DADDB64EE5}"/>
            </c:ext>
          </c:extLst>
        </c:ser>
        <c:ser>
          <c:idx val="1"/>
          <c:order val="4"/>
          <c:tx>
            <c:v>AE Residuals</c:v>
          </c:tx>
          <c:spPr>
            <a:ln w="57150" cap="rnd">
              <a:solidFill>
                <a:srgbClr val="FF0000"/>
              </a:solidFill>
              <a:prstDash val="sysDash"/>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Sheet1!$B$137:$J$137</c:f>
              <c:numCache>
                <c:formatCode>General</c:formatCode>
                <c:ptCount val="9"/>
                <c:pt idx="0">
                  <c:v>52.97</c:v>
                </c:pt>
                <c:pt idx="1">
                  <c:v>46.32</c:v>
                </c:pt>
                <c:pt idx="2">
                  <c:v>36.31</c:v>
                </c:pt>
                <c:pt idx="3">
                  <c:v>31.29</c:v>
                </c:pt>
                <c:pt idx="4">
                  <c:v>27.59</c:v>
                </c:pt>
                <c:pt idx="5">
                  <c:v>23.96</c:v>
                </c:pt>
                <c:pt idx="6">
                  <c:v>20.71</c:v>
                </c:pt>
                <c:pt idx="7">
                  <c:v>17.79</c:v>
                </c:pt>
                <c:pt idx="8">
                  <c:v>16.690000000000001</c:v>
                </c:pt>
              </c:numCache>
            </c:numRef>
          </c:yVal>
          <c:smooth val="0"/>
          <c:extLst>
            <c:ext xmlns:c16="http://schemas.microsoft.com/office/drawing/2014/chart" uri="{C3380CC4-5D6E-409C-BE32-E72D297353CC}">
              <c16:uniqueId val="{00000004-7837-4CD6-8734-F9DADDB64EE5}"/>
            </c:ext>
          </c:extLst>
        </c:ser>
        <c:ser>
          <c:idx val="0"/>
          <c:order val="5"/>
          <c:tx>
            <c:v>BEGAN</c:v>
          </c:tx>
          <c:spPr>
            <a:ln w="57150" cap="rnd">
              <a:solidFill>
                <a:srgbClr val="C00000"/>
              </a:solidFill>
              <a:prstDash val="sysDash"/>
              <a:round/>
            </a:ln>
            <a:effectLst/>
          </c:spPr>
          <c:marker>
            <c:symbol val="none"/>
          </c:marker>
          <c:xVal>
            <c:numRef>
              <c:f>Sheet1!$B$135:$J$135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Sheet1!$B$136:$J$136</c:f>
              <c:numCache>
                <c:formatCode>General</c:formatCode>
                <c:ptCount val="9"/>
                <c:pt idx="0">
                  <c:v>46.19</c:v>
                </c:pt>
                <c:pt idx="1">
                  <c:v>37.22</c:v>
                </c:pt>
                <c:pt idx="2">
                  <c:v>24.8</c:v>
                </c:pt>
                <c:pt idx="3">
                  <c:v>18.73</c:v>
                </c:pt>
                <c:pt idx="4">
                  <c:v>15.26</c:v>
                </c:pt>
                <c:pt idx="5">
                  <c:v>11.61</c:v>
                </c:pt>
                <c:pt idx="6">
                  <c:v>8.6300000000000008</c:v>
                </c:pt>
                <c:pt idx="7">
                  <c:v>7.33</c:v>
                </c:pt>
                <c:pt idx="8">
                  <c:v>6.02</c:v>
                </c:pt>
              </c:numCache>
            </c:numRef>
          </c:yVal>
          <c:smooth val="0"/>
          <c:extLst>
            <c:ext xmlns:c16="http://schemas.microsoft.com/office/drawing/2014/chart" uri="{C3380CC4-5D6E-409C-BE32-E72D297353CC}">
              <c16:uniqueId val="{00000005-7837-4CD6-8734-F9DADDB64EE5}"/>
            </c:ext>
          </c:extLst>
        </c:ser>
        <c:dLbls>
          <c:showLegendKey val="0"/>
          <c:showVal val="0"/>
          <c:showCatName val="0"/>
          <c:showSerName val="0"/>
          <c:showPercent val="0"/>
          <c:showBubbleSize val="0"/>
        </c:dLbls>
        <c:axId val="931430808"/>
        <c:axId val="931424576"/>
      </c:scatterChart>
      <c:valAx>
        <c:axId val="931430808"/>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931424576"/>
        <c:crosses val="autoZero"/>
        <c:crossBetween val="midCat"/>
        <c:majorUnit val="75"/>
        <c:minorUnit val="25"/>
      </c:valAx>
      <c:valAx>
        <c:axId val="931424576"/>
        <c:scaling>
          <c:orientation val="minMax"/>
          <c:max val="105"/>
          <c:min val="0"/>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931430808"/>
        <c:crosses val="autoZero"/>
        <c:crossBetween val="midCat"/>
        <c:majorUnit val="25"/>
      </c:valAx>
      <c:spPr>
        <a:noFill/>
        <a:ln>
          <a:noFill/>
        </a:ln>
        <a:effectLst/>
      </c:spPr>
    </c:plotArea>
    <c:legend>
      <c:legendPos val="r"/>
      <c:layout>
        <c:manualLayout>
          <c:xMode val="edge"/>
          <c:yMode val="edge"/>
          <c:x val="0.4278137364102525"/>
          <c:y val="0.27414785651793522"/>
          <c:w val="0.5057377364416028"/>
          <c:h val="0.35615981335666375"/>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dirty="0"/>
              <a:t>Recall @1 for Hard</a:t>
            </a:r>
            <a:r>
              <a:rPr lang="en-US" sz="1800" b="1" baseline="0" dirty="0"/>
              <a:t> Set</a:t>
            </a:r>
            <a:endParaRPr lang="en-US" sz="1800" b="1" dirty="0"/>
          </a:p>
        </c:rich>
      </c:tx>
      <c:layout>
        <c:manualLayout>
          <c:xMode val="edge"/>
          <c:yMode val="edge"/>
          <c:x val="0.24455073665959129"/>
          <c:y val="5.5172413793103444E-3"/>
        </c:manualLayout>
      </c:layout>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303334486394036"/>
          <c:y val="5.6128735632183908E-2"/>
          <c:w val="0.83957120822716458"/>
          <c:h val="0.82667248477223754"/>
        </c:manualLayout>
      </c:layout>
      <c:scatterChart>
        <c:scatterStyle val="lineMarker"/>
        <c:varyColors val="0"/>
        <c:ser>
          <c:idx val="0"/>
          <c:order val="0"/>
          <c:spPr>
            <a:ln w="57150" cap="rnd">
              <a:solidFill>
                <a:srgbClr val="C00000"/>
              </a:solidFill>
              <a:prstDash val="sysDash"/>
              <a:round/>
            </a:ln>
            <a:effectLst/>
          </c:spPr>
          <c:marker>
            <c:symbol val="none"/>
          </c:marker>
          <c:xVal>
            <c:numRef>
              <c:f>Sheet1!$B$104:$J$104</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Sheet1!$B$105:$J$105</c:f>
              <c:numCache>
                <c:formatCode>General</c:formatCode>
                <c:ptCount val="9"/>
                <c:pt idx="0">
                  <c:v>19.760000000000002</c:v>
                </c:pt>
                <c:pt idx="1">
                  <c:v>14.49</c:v>
                </c:pt>
                <c:pt idx="2">
                  <c:v>8.02</c:v>
                </c:pt>
                <c:pt idx="3">
                  <c:v>5.18</c:v>
                </c:pt>
                <c:pt idx="4">
                  <c:v>3.65</c:v>
                </c:pt>
                <c:pt idx="5">
                  <c:v>2.14</c:v>
                </c:pt>
                <c:pt idx="6">
                  <c:v>1.85</c:v>
                </c:pt>
                <c:pt idx="7">
                  <c:v>1.0900000000000001</c:v>
                </c:pt>
                <c:pt idx="8">
                  <c:v>1.25</c:v>
                </c:pt>
              </c:numCache>
            </c:numRef>
          </c:yVal>
          <c:smooth val="0"/>
          <c:extLst>
            <c:ext xmlns:c16="http://schemas.microsoft.com/office/drawing/2014/chart" uri="{C3380CC4-5D6E-409C-BE32-E72D297353CC}">
              <c16:uniqueId val="{00000000-3C49-4BDD-86D6-8806F2F958EA}"/>
            </c:ext>
          </c:extLst>
        </c:ser>
        <c:ser>
          <c:idx val="1"/>
          <c:order val="1"/>
          <c:spPr>
            <a:ln w="57150" cap="rnd">
              <a:solidFill>
                <a:srgbClr val="FF0000"/>
              </a:solidFill>
              <a:prstDash val="sysDash"/>
              <a:round/>
            </a:ln>
            <a:effectLst/>
          </c:spPr>
          <c:marker>
            <c:symbol val="none"/>
          </c:marker>
          <c:xVal>
            <c:numRef>
              <c:f>Sheet1!$B$104:$J$104</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Sheet1!$B$106:$J$106</c:f>
              <c:numCache>
                <c:formatCode>General</c:formatCode>
                <c:ptCount val="9"/>
                <c:pt idx="0">
                  <c:v>36.270000000000003</c:v>
                </c:pt>
                <c:pt idx="1">
                  <c:v>29.92</c:v>
                </c:pt>
                <c:pt idx="2">
                  <c:v>21.19</c:v>
                </c:pt>
                <c:pt idx="3">
                  <c:v>16.73</c:v>
                </c:pt>
                <c:pt idx="4">
                  <c:v>12.85</c:v>
                </c:pt>
                <c:pt idx="5">
                  <c:v>9.77</c:v>
                </c:pt>
                <c:pt idx="6">
                  <c:v>7.94</c:v>
                </c:pt>
                <c:pt idx="7">
                  <c:v>6.95</c:v>
                </c:pt>
                <c:pt idx="8">
                  <c:v>5.67</c:v>
                </c:pt>
              </c:numCache>
            </c:numRef>
          </c:yVal>
          <c:smooth val="0"/>
          <c:extLst>
            <c:ext xmlns:c16="http://schemas.microsoft.com/office/drawing/2014/chart" uri="{C3380CC4-5D6E-409C-BE32-E72D297353CC}">
              <c16:uniqueId val="{00000001-3C49-4BDD-86D6-8806F2F958EA}"/>
            </c:ext>
          </c:extLst>
        </c:ser>
        <c:ser>
          <c:idx val="2"/>
          <c:order val="2"/>
          <c:spPr>
            <a:ln w="57150" cap="rnd">
              <a:solidFill>
                <a:srgbClr val="92D050"/>
              </a:solidFill>
              <a:prstDash val="lgDash"/>
              <a:round/>
            </a:ln>
            <a:effectLst/>
          </c:spPr>
          <c:marker>
            <c:symbol val="none"/>
          </c:marker>
          <c:xVal>
            <c:numRef>
              <c:f>Sheet1!$B$104:$J$104</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Sheet1!$B$107:$J$107</c:f>
              <c:numCache>
                <c:formatCode>General</c:formatCode>
                <c:ptCount val="9"/>
                <c:pt idx="0">
                  <c:v>40.04</c:v>
                </c:pt>
                <c:pt idx="1">
                  <c:v>35.78</c:v>
                </c:pt>
                <c:pt idx="2">
                  <c:v>26.81</c:v>
                </c:pt>
                <c:pt idx="3">
                  <c:v>21.23</c:v>
                </c:pt>
                <c:pt idx="4">
                  <c:v>18.09</c:v>
                </c:pt>
                <c:pt idx="5">
                  <c:v>13.86</c:v>
                </c:pt>
                <c:pt idx="6">
                  <c:v>12.14</c:v>
                </c:pt>
                <c:pt idx="7">
                  <c:v>9.6199999999999992</c:v>
                </c:pt>
                <c:pt idx="8">
                  <c:v>8.83</c:v>
                </c:pt>
              </c:numCache>
            </c:numRef>
          </c:yVal>
          <c:smooth val="0"/>
          <c:extLst>
            <c:ext xmlns:c16="http://schemas.microsoft.com/office/drawing/2014/chart" uri="{C3380CC4-5D6E-409C-BE32-E72D297353CC}">
              <c16:uniqueId val="{00000002-3C49-4BDD-86D6-8806F2F958EA}"/>
            </c:ext>
          </c:extLst>
        </c:ser>
        <c:ser>
          <c:idx val="3"/>
          <c:order val="3"/>
          <c:spPr>
            <a:ln w="57150" cap="rnd">
              <a:solidFill>
                <a:srgbClr val="00B050"/>
              </a:solidFill>
              <a:round/>
            </a:ln>
            <a:effectLst/>
          </c:spPr>
          <c:marker>
            <c:symbol val="none"/>
          </c:marker>
          <c:xVal>
            <c:numRef>
              <c:f>Sheet1!$B$104:$J$104</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Sheet1!$B$108:$J$108</c:f>
              <c:numCache>
                <c:formatCode>General</c:formatCode>
                <c:ptCount val="9"/>
                <c:pt idx="0">
                  <c:v>41.8</c:v>
                </c:pt>
                <c:pt idx="1">
                  <c:v>37.96</c:v>
                </c:pt>
                <c:pt idx="2">
                  <c:v>27.68</c:v>
                </c:pt>
                <c:pt idx="3">
                  <c:v>22.53</c:v>
                </c:pt>
                <c:pt idx="4">
                  <c:v>18.3</c:v>
                </c:pt>
                <c:pt idx="5">
                  <c:v>15.02</c:v>
                </c:pt>
                <c:pt idx="6">
                  <c:v>12.4</c:v>
                </c:pt>
                <c:pt idx="7">
                  <c:v>10.44</c:v>
                </c:pt>
                <c:pt idx="8">
                  <c:v>9.48</c:v>
                </c:pt>
              </c:numCache>
            </c:numRef>
          </c:yVal>
          <c:smooth val="0"/>
          <c:extLst>
            <c:ext xmlns:c16="http://schemas.microsoft.com/office/drawing/2014/chart" uri="{C3380CC4-5D6E-409C-BE32-E72D297353CC}">
              <c16:uniqueId val="{00000003-3C49-4BDD-86D6-8806F2F958EA}"/>
            </c:ext>
          </c:extLst>
        </c:ser>
        <c:ser>
          <c:idx val="4"/>
          <c:order val="4"/>
          <c:spPr>
            <a:ln w="57150" cap="rnd">
              <a:solidFill>
                <a:schemeClr val="accent5"/>
              </a:solidFill>
              <a:round/>
            </a:ln>
            <a:effectLst/>
          </c:spPr>
          <c:marker>
            <c:symbol val="none"/>
          </c:marker>
          <c:xVal>
            <c:numRef>
              <c:f>Sheet1!$B$104:$J$104</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Sheet1!$B$109:$J$109</c:f>
              <c:numCache>
                <c:formatCode>General</c:formatCode>
                <c:ptCount val="9"/>
                <c:pt idx="0">
                  <c:v>0.05</c:v>
                </c:pt>
                <c:pt idx="1">
                  <c:v>0</c:v>
                </c:pt>
                <c:pt idx="2">
                  <c:v>0</c:v>
                </c:pt>
                <c:pt idx="3">
                  <c:v>0</c:v>
                </c:pt>
                <c:pt idx="4">
                  <c:v>0</c:v>
                </c:pt>
                <c:pt idx="5">
                  <c:v>0</c:v>
                </c:pt>
                <c:pt idx="6">
                  <c:v>0</c:v>
                </c:pt>
                <c:pt idx="7">
                  <c:v>0</c:v>
                </c:pt>
                <c:pt idx="8">
                  <c:v>0</c:v>
                </c:pt>
              </c:numCache>
            </c:numRef>
          </c:yVal>
          <c:smooth val="0"/>
          <c:extLst>
            <c:ext xmlns:c16="http://schemas.microsoft.com/office/drawing/2014/chart" uri="{C3380CC4-5D6E-409C-BE32-E72D297353CC}">
              <c16:uniqueId val="{00000004-3C49-4BDD-86D6-8806F2F958EA}"/>
            </c:ext>
          </c:extLst>
        </c:ser>
        <c:ser>
          <c:idx val="5"/>
          <c:order val="5"/>
          <c:spPr>
            <a:ln w="38100" cap="rnd">
              <a:solidFill>
                <a:schemeClr val="accent1">
                  <a:lumMod val="60000"/>
                  <a:lumOff val="40000"/>
                </a:schemeClr>
              </a:solidFill>
              <a:prstDash val="lgDash"/>
              <a:round/>
            </a:ln>
            <a:effectLst/>
          </c:spPr>
          <c:marker>
            <c:symbol val="none"/>
          </c:marker>
          <c:xVal>
            <c:numRef>
              <c:f>Sheet1!$B$104:$J$104</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Sheet1!$B$110:$J$110</c:f>
              <c:numCache>
                <c:formatCode>General</c:formatCode>
                <c:ptCount val="9"/>
                <c:pt idx="0">
                  <c:v>0.01</c:v>
                </c:pt>
                <c:pt idx="1">
                  <c:v>0</c:v>
                </c:pt>
                <c:pt idx="2">
                  <c:v>0</c:v>
                </c:pt>
                <c:pt idx="3">
                  <c:v>0</c:v>
                </c:pt>
                <c:pt idx="4">
                  <c:v>0</c:v>
                </c:pt>
                <c:pt idx="5">
                  <c:v>0</c:v>
                </c:pt>
                <c:pt idx="6">
                  <c:v>0</c:v>
                </c:pt>
                <c:pt idx="7">
                  <c:v>0</c:v>
                </c:pt>
                <c:pt idx="8">
                  <c:v>0</c:v>
                </c:pt>
              </c:numCache>
            </c:numRef>
          </c:yVal>
          <c:smooth val="0"/>
          <c:extLst>
            <c:ext xmlns:c16="http://schemas.microsoft.com/office/drawing/2014/chart" uri="{C3380CC4-5D6E-409C-BE32-E72D297353CC}">
              <c16:uniqueId val="{00000005-3C49-4BDD-86D6-8806F2F958EA}"/>
            </c:ext>
          </c:extLst>
        </c:ser>
        <c:dLbls>
          <c:showLegendKey val="0"/>
          <c:showVal val="0"/>
          <c:showCatName val="0"/>
          <c:showSerName val="0"/>
          <c:showPercent val="0"/>
          <c:showBubbleSize val="0"/>
        </c:dLbls>
        <c:axId val="832795712"/>
        <c:axId val="832796040"/>
      </c:scatterChart>
      <c:valAx>
        <c:axId val="832795712"/>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600" b="1" dirty="0"/>
                  <a:t>Set</a:t>
                </a:r>
                <a:r>
                  <a:rPr lang="en-US" sz="1600" b="1" baseline="0" dirty="0"/>
                  <a:t> Size</a:t>
                </a:r>
                <a:endParaRPr lang="en-US" sz="1600" b="1" dirty="0"/>
              </a:p>
            </c:rich>
          </c:tx>
          <c:layout>
            <c:manualLayout>
              <c:xMode val="edge"/>
              <c:yMode val="edge"/>
              <c:x val="0.4381954263556645"/>
              <c:y val="0.94509418046882054"/>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32796040"/>
        <c:crosses val="autoZero"/>
        <c:crossBetween val="midCat"/>
        <c:majorUnit val="75"/>
        <c:minorUnit val="25"/>
      </c:valAx>
      <c:valAx>
        <c:axId val="832796040"/>
        <c:scaling>
          <c:orientation val="minMax"/>
          <c:max val="50"/>
        </c:scaling>
        <c:delete val="0"/>
        <c:axPos val="l"/>
        <c:majorGridlines>
          <c:spPr>
            <a:ln w="28575" cap="flat" cmpd="sng" algn="ctr">
              <a:solidFill>
                <a:schemeClr val="tx1">
                  <a:lumMod val="15000"/>
                  <a:lumOff val="85000"/>
                </a:schemeClr>
              </a:solidFill>
              <a:prstDash val="sys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32795712"/>
        <c:crosses val="autoZero"/>
        <c:crossBetween val="midCat"/>
        <c:majorUnit val="10"/>
        <c:min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baseline="0" dirty="0"/>
              <a:t>Recall @ 5</a:t>
            </a:r>
            <a:endParaRPr lang="en-US" sz="2000" b="1" dirty="0"/>
          </a:p>
        </c:rich>
      </c:tx>
      <c:layout>
        <c:manualLayout>
          <c:xMode val="edge"/>
          <c:yMode val="edge"/>
          <c:x val="0.41094890452805699"/>
          <c:y val="2.1371481790582628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961717886872007"/>
          <c:y val="2.7180237422672601E-2"/>
          <c:w val="0.80304965787141647"/>
          <c:h val="0.85667526704184149"/>
        </c:manualLayout>
      </c:layout>
      <c:scatterChart>
        <c:scatterStyle val="lineMarker"/>
        <c:varyColors val="0"/>
        <c:ser>
          <c:idx val="0"/>
          <c:order val="0"/>
          <c:spPr>
            <a:ln w="57150" cap="rnd">
              <a:solidFill>
                <a:schemeClr val="tx1"/>
              </a:solidFill>
              <a:prstDash val="sysDot"/>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[1]Sheet1!$B$22:$J$22</c:f>
              <c:numCache>
                <c:formatCode>General</c:formatCode>
                <c:ptCount val="9"/>
                <c:pt idx="0">
                  <c:v>31.25</c:v>
                </c:pt>
                <c:pt idx="1">
                  <c:v>20</c:v>
                </c:pt>
                <c:pt idx="2">
                  <c:v>10</c:v>
                </c:pt>
                <c:pt idx="3">
                  <c:v>6.666666666666667</c:v>
                </c:pt>
                <c:pt idx="4">
                  <c:v>5</c:v>
                </c:pt>
                <c:pt idx="5">
                  <c:v>3.3333333333333335</c:v>
                </c:pt>
                <c:pt idx="6">
                  <c:v>2.5</c:v>
                </c:pt>
                <c:pt idx="7">
                  <c:v>2</c:v>
                </c:pt>
                <c:pt idx="8">
                  <c:v>1.6666666666666667</c:v>
                </c:pt>
              </c:numCache>
            </c:numRef>
          </c:yVal>
          <c:smooth val="0"/>
          <c:extLst>
            <c:ext xmlns:c16="http://schemas.microsoft.com/office/drawing/2014/chart" uri="{C3380CC4-5D6E-409C-BE32-E72D297353CC}">
              <c16:uniqueId val="{00000000-0C7F-495F-9174-64BAF3D15910}"/>
            </c:ext>
          </c:extLst>
        </c:ser>
        <c:ser>
          <c:idx val="1"/>
          <c:order val="1"/>
          <c:spPr>
            <a:ln w="57150" cap="rnd">
              <a:solidFill>
                <a:srgbClr val="FF0000"/>
              </a:solidFill>
              <a:prstDash val="sysDash"/>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[1]Sheet1!$B$23:$J$23</c:f>
              <c:numCache>
                <c:formatCode>General</c:formatCode>
                <c:ptCount val="9"/>
                <c:pt idx="0">
                  <c:v>77.08</c:v>
                </c:pt>
                <c:pt idx="1">
                  <c:v>67.209999999999994</c:v>
                </c:pt>
                <c:pt idx="2">
                  <c:v>52.72</c:v>
                </c:pt>
                <c:pt idx="3">
                  <c:v>43.92</c:v>
                </c:pt>
                <c:pt idx="4">
                  <c:v>39.340000000000003</c:v>
                </c:pt>
                <c:pt idx="5">
                  <c:v>30.91</c:v>
                </c:pt>
                <c:pt idx="6">
                  <c:v>25.64</c:v>
                </c:pt>
                <c:pt idx="7">
                  <c:v>23.03</c:v>
                </c:pt>
                <c:pt idx="8">
                  <c:v>20.059999999999999</c:v>
                </c:pt>
              </c:numCache>
            </c:numRef>
          </c:yVal>
          <c:smooth val="0"/>
          <c:extLst>
            <c:ext xmlns:c16="http://schemas.microsoft.com/office/drawing/2014/chart" uri="{C3380CC4-5D6E-409C-BE32-E72D297353CC}">
              <c16:uniqueId val="{00000001-0C7F-495F-9174-64BAF3D15910}"/>
            </c:ext>
          </c:extLst>
        </c:ser>
        <c:ser>
          <c:idx val="3"/>
          <c:order val="2"/>
          <c:spPr>
            <a:ln w="57150" cap="rnd">
              <a:solidFill>
                <a:srgbClr val="C00000"/>
              </a:solidFill>
              <a:prstDash val="sysDash"/>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[1]Sheet1!$B$25:$J$25</c:f>
              <c:numCache>
                <c:formatCode>General</c:formatCode>
                <c:ptCount val="9"/>
                <c:pt idx="0">
                  <c:v>66.63</c:v>
                </c:pt>
                <c:pt idx="1">
                  <c:v>53.44</c:v>
                </c:pt>
                <c:pt idx="2">
                  <c:v>34.65</c:v>
                </c:pt>
                <c:pt idx="3">
                  <c:v>25.34</c:v>
                </c:pt>
                <c:pt idx="4">
                  <c:v>20.21</c:v>
                </c:pt>
                <c:pt idx="5">
                  <c:v>14.34</c:v>
                </c:pt>
                <c:pt idx="6">
                  <c:v>11.16</c:v>
                </c:pt>
                <c:pt idx="7">
                  <c:v>8.65</c:v>
                </c:pt>
                <c:pt idx="8">
                  <c:v>6.85</c:v>
                </c:pt>
              </c:numCache>
            </c:numRef>
          </c:yVal>
          <c:smooth val="0"/>
          <c:extLst>
            <c:ext xmlns:c16="http://schemas.microsoft.com/office/drawing/2014/chart" uri="{C3380CC4-5D6E-409C-BE32-E72D297353CC}">
              <c16:uniqueId val="{00000002-0C7F-495F-9174-64BAF3D15910}"/>
            </c:ext>
          </c:extLst>
        </c:ser>
        <c:ser>
          <c:idx val="10"/>
          <c:order val="3"/>
          <c:spPr>
            <a:ln w="57150" cap="rnd">
              <a:solidFill>
                <a:srgbClr val="0070C0"/>
              </a:solidFill>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[1]Sheet1!$B$32:$J$32</c:f>
              <c:numCache>
                <c:formatCode>General</c:formatCode>
                <c:ptCount val="9"/>
                <c:pt idx="0">
                  <c:v>92.69</c:v>
                </c:pt>
                <c:pt idx="1">
                  <c:v>84.73</c:v>
                </c:pt>
                <c:pt idx="2">
                  <c:v>69.78</c:v>
                </c:pt>
                <c:pt idx="3">
                  <c:v>58.24</c:v>
                </c:pt>
                <c:pt idx="4">
                  <c:v>51.48</c:v>
                </c:pt>
                <c:pt idx="5">
                  <c:v>42.94</c:v>
                </c:pt>
                <c:pt idx="6">
                  <c:v>38.04</c:v>
                </c:pt>
                <c:pt idx="7">
                  <c:v>31.84</c:v>
                </c:pt>
                <c:pt idx="8">
                  <c:v>30.3</c:v>
                </c:pt>
              </c:numCache>
            </c:numRef>
          </c:yVal>
          <c:smooth val="0"/>
          <c:extLst>
            <c:ext xmlns:c16="http://schemas.microsoft.com/office/drawing/2014/chart" uri="{C3380CC4-5D6E-409C-BE32-E72D297353CC}">
              <c16:uniqueId val="{00000005-0C7F-495F-9174-64BAF3D15910}"/>
            </c:ext>
          </c:extLst>
        </c:ser>
        <c:ser>
          <c:idx val="4"/>
          <c:order val="4"/>
          <c:tx>
            <c:v>Resnet50 (Mahal)</c:v>
          </c:tx>
          <c:spPr>
            <a:ln w="57150" cap="rnd">
              <a:solidFill>
                <a:schemeClr val="accent2">
                  <a:lumMod val="60000"/>
                  <a:lumOff val="40000"/>
                </a:schemeClr>
              </a:solidFill>
              <a:prstDash val="dash"/>
              <a:round/>
            </a:ln>
            <a:effectLst/>
          </c:spPr>
          <c:marker>
            <c:symbol val="none"/>
          </c:marker>
          <c:xVal>
            <c:numRef>
              <c:f>Sheet1!$B$26:$J$26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Sheet1!$B$38:$J$38</c:f>
              <c:numCache>
                <c:formatCode>General</c:formatCode>
                <c:ptCount val="9"/>
                <c:pt idx="0">
                  <c:v>83.56</c:v>
                </c:pt>
                <c:pt idx="1">
                  <c:v>74.099999999999994</c:v>
                </c:pt>
                <c:pt idx="2">
                  <c:v>62.4</c:v>
                </c:pt>
                <c:pt idx="3">
                  <c:v>54.36</c:v>
                </c:pt>
                <c:pt idx="4">
                  <c:v>50.13</c:v>
                </c:pt>
                <c:pt idx="5">
                  <c:v>41.97</c:v>
                </c:pt>
                <c:pt idx="6">
                  <c:v>36.94</c:v>
                </c:pt>
                <c:pt idx="7">
                  <c:v>32.630000000000003</c:v>
                </c:pt>
                <c:pt idx="8">
                  <c:v>29.3</c:v>
                </c:pt>
              </c:numCache>
            </c:numRef>
          </c:yVal>
          <c:smooth val="0"/>
          <c:extLst>
            <c:ext xmlns:c16="http://schemas.microsoft.com/office/drawing/2014/chart" uri="{C3380CC4-5D6E-409C-BE32-E72D297353CC}">
              <c16:uniqueId val="{00000006-0C7F-495F-9174-64BAF3D15910}"/>
            </c:ext>
          </c:extLst>
        </c:ser>
        <c:dLbls>
          <c:showLegendKey val="0"/>
          <c:showVal val="0"/>
          <c:showCatName val="0"/>
          <c:showSerName val="0"/>
          <c:showPercent val="0"/>
          <c:showBubbleSize val="0"/>
        </c:dLbls>
        <c:axId val="823877376"/>
        <c:axId val="823877704"/>
        <c:extLst/>
      </c:scatterChart>
      <c:valAx>
        <c:axId val="823877376"/>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Set</a:t>
                </a:r>
                <a:r>
                  <a:rPr lang="en-US" sz="1600" b="1" baseline="0" dirty="0"/>
                  <a:t> Size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3877704"/>
        <c:crosses val="autoZero"/>
        <c:crossBetween val="midCat"/>
        <c:majorUnit val="75"/>
        <c:minorUnit val="25"/>
      </c:valAx>
      <c:valAx>
        <c:axId val="823877704"/>
        <c:scaling>
          <c:orientation val="minMax"/>
          <c:max val="100"/>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3877376"/>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Recall</a:t>
            </a:r>
            <a:r>
              <a:rPr lang="en-US" sz="2000" b="1" baseline="0" dirty="0"/>
              <a:t> @1</a:t>
            </a:r>
            <a:endParaRPr lang="en-US" sz="2000" b="1" dirty="0"/>
          </a:p>
        </c:rich>
      </c:tx>
      <c:layout>
        <c:manualLayout>
          <c:xMode val="edge"/>
          <c:yMode val="edge"/>
          <c:x val="0.43385029922902829"/>
          <c:y val="2.154054993786565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47884448716211"/>
          <c:y val="1.4811519017332681E-2"/>
          <c:w val="0.83461691701682827"/>
          <c:h val="0.85557457360472389"/>
        </c:manualLayout>
      </c:layout>
      <c:scatterChart>
        <c:scatterStyle val="lineMarker"/>
        <c:varyColors val="0"/>
        <c:ser>
          <c:idx val="12"/>
          <c:order val="0"/>
          <c:tx>
            <c:strRef>
              <c:f>'C:\Users\Anand Bhattad\Desktop\NIPS_final\[Anomaly_Detection_copy.xlsx]Sheet1'!$A$18</c:f>
              <c:strCache>
                <c:ptCount val="1"/>
                <c:pt idx="0">
                  <c:v>Weighted(IRF+adv)</c:v>
                </c:pt>
              </c:strCache>
            </c:strRef>
          </c:tx>
          <c:spPr>
            <a:ln w="57150" cap="rnd">
              <a:solidFill>
                <a:srgbClr val="0070C0"/>
              </a:solidFill>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[2]Sheet1!$B$18:$J$18</c:f>
              <c:numCache>
                <c:formatCode>General</c:formatCode>
                <c:ptCount val="9"/>
                <c:pt idx="0">
                  <c:v>50.73</c:v>
                </c:pt>
                <c:pt idx="1">
                  <c:v>41.23</c:v>
                </c:pt>
                <c:pt idx="2">
                  <c:v>29.71</c:v>
                </c:pt>
                <c:pt idx="3">
                  <c:v>23.47</c:v>
                </c:pt>
                <c:pt idx="4">
                  <c:v>20.16</c:v>
                </c:pt>
                <c:pt idx="5">
                  <c:v>15.74</c:v>
                </c:pt>
                <c:pt idx="6">
                  <c:v>13.87</c:v>
                </c:pt>
                <c:pt idx="7">
                  <c:v>11.24</c:v>
                </c:pt>
                <c:pt idx="8">
                  <c:v>10.65</c:v>
                </c:pt>
              </c:numCache>
            </c:numRef>
          </c:yVal>
          <c:smooth val="0"/>
          <c:extLst>
            <c:ext xmlns:c16="http://schemas.microsoft.com/office/drawing/2014/chart" uri="{C3380CC4-5D6E-409C-BE32-E72D297353CC}">
              <c16:uniqueId val="{00000000-CBB9-4E22-96AE-27642CE634E0}"/>
            </c:ext>
          </c:extLst>
        </c:ser>
        <c:ser>
          <c:idx val="14"/>
          <c:order val="6"/>
          <c:tx>
            <c:v>Resnet50 (Mahal)</c:v>
          </c:tx>
          <c:spPr>
            <a:ln w="57150" cap="rnd">
              <a:solidFill>
                <a:schemeClr val="accent2">
                  <a:lumMod val="60000"/>
                  <a:lumOff val="40000"/>
                </a:schemeClr>
              </a:solidFill>
              <a:prstDash val="dash"/>
              <a:round/>
            </a:ln>
            <a:effectLst/>
          </c:spPr>
          <c:marker>
            <c:symbol val="none"/>
          </c:marker>
          <c:xVal>
            <c:numRef>
              <c:f>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Sheet1!$B$19:$J$19</c:f>
              <c:numCache>
                <c:formatCode>General</c:formatCode>
                <c:ptCount val="9"/>
                <c:pt idx="0">
                  <c:v>46.99</c:v>
                </c:pt>
                <c:pt idx="1">
                  <c:v>39.6</c:v>
                </c:pt>
                <c:pt idx="2">
                  <c:v>29.97</c:v>
                </c:pt>
                <c:pt idx="3">
                  <c:v>24.53</c:v>
                </c:pt>
                <c:pt idx="4">
                  <c:v>21.93</c:v>
                </c:pt>
                <c:pt idx="5">
                  <c:v>18</c:v>
                </c:pt>
                <c:pt idx="6">
                  <c:v>15.14</c:v>
                </c:pt>
                <c:pt idx="7">
                  <c:v>13.33</c:v>
                </c:pt>
                <c:pt idx="8">
                  <c:v>12.52</c:v>
                </c:pt>
              </c:numCache>
            </c:numRef>
          </c:yVal>
          <c:smooth val="0"/>
          <c:extLst>
            <c:ext xmlns:c16="http://schemas.microsoft.com/office/drawing/2014/chart" uri="{C3380CC4-5D6E-409C-BE32-E72D297353CC}">
              <c16:uniqueId val="{00000004-CBB9-4E22-96AE-27642CE634E0}"/>
            </c:ext>
          </c:extLst>
        </c:ser>
        <c:ser>
          <c:idx val="3"/>
          <c:order val="7"/>
          <c:tx>
            <c:v>AE Residuals</c:v>
          </c:tx>
          <c:spPr>
            <a:ln w="57150" cap="rnd">
              <a:solidFill>
                <a:srgbClr val="FF0000"/>
              </a:solidFill>
              <a:prstDash val="sysDash"/>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[2]Sheet1!$B$6:$J$6</c:f>
              <c:numCache>
                <c:formatCode>General</c:formatCode>
                <c:ptCount val="9"/>
                <c:pt idx="0">
                  <c:v>36.31</c:v>
                </c:pt>
                <c:pt idx="1">
                  <c:v>29.92</c:v>
                </c:pt>
                <c:pt idx="2">
                  <c:v>20.32</c:v>
                </c:pt>
                <c:pt idx="3">
                  <c:v>15.25</c:v>
                </c:pt>
                <c:pt idx="4">
                  <c:v>13.42</c:v>
                </c:pt>
                <c:pt idx="5">
                  <c:v>9.76</c:v>
                </c:pt>
                <c:pt idx="6">
                  <c:v>7.31</c:v>
                </c:pt>
                <c:pt idx="7">
                  <c:v>6.68</c:v>
                </c:pt>
                <c:pt idx="8">
                  <c:v>5.5</c:v>
                </c:pt>
              </c:numCache>
            </c:numRef>
          </c:yVal>
          <c:smooth val="0"/>
          <c:extLst>
            <c:ext xmlns:c16="http://schemas.microsoft.com/office/drawing/2014/chart" uri="{C3380CC4-5D6E-409C-BE32-E72D297353CC}">
              <c16:uniqueId val="{00000005-CBB9-4E22-96AE-27642CE634E0}"/>
            </c:ext>
          </c:extLst>
        </c:ser>
        <c:ser>
          <c:idx val="6"/>
          <c:order val="9"/>
          <c:tx>
            <c:v>BEGAN Residuals</c:v>
          </c:tx>
          <c:spPr>
            <a:ln w="57150" cap="rnd">
              <a:solidFill>
                <a:srgbClr val="C00000"/>
              </a:solidFill>
              <a:prstDash val="sysDash"/>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[2]Sheet1!$B$9:$J$9</c:f>
              <c:numCache>
                <c:formatCode>General</c:formatCode>
                <c:ptCount val="9"/>
                <c:pt idx="0">
                  <c:v>21.72</c:v>
                </c:pt>
                <c:pt idx="1">
                  <c:v>15.65</c:v>
                </c:pt>
                <c:pt idx="2">
                  <c:v>8.39</c:v>
                </c:pt>
                <c:pt idx="3">
                  <c:v>5.62</c:v>
                </c:pt>
                <c:pt idx="4">
                  <c:v>4.25</c:v>
                </c:pt>
                <c:pt idx="5">
                  <c:v>2.35</c:v>
                </c:pt>
                <c:pt idx="6">
                  <c:v>1.94</c:v>
                </c:pt>
                <c:pt idx="7">
                  <c:v>1.65</c:v>
                </c:pt>
                <c:pt idx="8">
                  <c:v>1.22</c:v>
                </c:pt>
              </c:numCache>
            </c:numRef>
          </c:yVal>
          <c:smooth val="0"/>
          <c:extLst>
            <c:ext xmlns:c16="http://schemas.microsoft.com/office/drawing/2014/chart" uri="{C3380CC4-5D6E-409C-BE32-E72D297353CC}">
              <c16:uniqueId val="{00000006-CBB9-4E22-96AE-27642CE634E0}"/>
            </c:ext>
          </c:extLst>
        </c:ser>
        <c:ser>
          <c:idx val="0"/>
          <c:order val="14"/>
          <c:tx>
            <c:v>chance</c:v>
          </c:tx>
          <c:spPr>
            <a:ln w="57150" cap="rnd">
              <a:solidFill>
                <a:schemeClr val="tx1"/>
              </a:solidFill>
              <a:prstDash val="sysDot"/>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[2]Sheet1!$B$3:$J$3</c:f>
              <c:numCache>
                <c:formatCode>General</c:formatCode>
                <c:ptCount val="9"/>
                <c:pt idx="0">
                  <c:v>6.25</c:v>
                </c:pt>
                <c:pt idx="1">
                  <c:v>4</c:v>
                </c:pt>
                <c:pt idx="2">
                  <c:v>2</c:v>
                </c:pt>
                <c:pt idx="3">
                  <c:v>1.3333333333333333</c:v>
                </c:pt>
                <c:pt idx="4">
                  <c:v>1</c:v>
                </c:pt>
                <c:pt idx="5">
                  <c:v>0.66666666666666663</c:v>
                </c:pt>
                <c:pt idx="6">
                  <c:v>0.5</c:v>
                </c:pt>
                <c:pt idx="7">
                  <c:v>0.4</c:v>
                </c:pt>
                <c:pt idx="8">
                  <c:v>0.33333333333333331</c:v>
                </c:pt>
              </c:numCache>
            </c:numRef>
          </c:yVal>
          <c:smooth val="0"/>
          <c:extLst>
            <c:ext xmlns:c16="http://schemas.microsoft.com/office/drawing/2014/chart" uri="{C3380CC4-5D6E-409C-BE32-E72D297353CC}">
              <c16:uniqueId val="{00000007-CBB9-4E22-96AE-27642CE634E0}"/>
            </c:ext>
          </c:extLst>
        </c:ser>
        <c:dLbls>
          <c:showLegendKey val="0"/>
          <c:showVal val="0"/>
          <c:showCatName val="0"/>
          <c:showSerName val="0"/>
          <c:showPercent val="0"/>
          <c:showBubbleSize val="0"/>
        </c:dLbls>
        <c:axId val="508937072"/>
        <c:axId val="508937728"/>
        <c:extLst>
          <c:ext xmlns:c15="http://schemas.microsoft.com/office/drawing/2012/chart" uri="{02D57815-91ED-43cb-92C2-25804820EDAC}">
            <c15:filteredScatterSeries>
              <c15:ser>
                <c:idx val="13"/>
                <c:order val="1"/>
                <c:tx>
                  <c:v>Weighted(IRF)</c:v>
                </c:tx>
                <c:spPr>
                  <a:ln w="28575" cap="rnd">
                    <a:solidFill>
                      <a:schemeClr val="accent1">
                        <a:lumMod val="60000"/>
                        <a:lumOff val="40000"/>
                      </a:schemeClr>
                    </a:solidFill>
                    <a:prstDash val="lgDash"/>
                    <a:round/>
                  </a:ln>
                  <a:effectLst/>
                </c:spPr>
                <c:marker>
                  <c:symbol val="none"/>
                </c:marker>
                <c:xVal>
                  <c:numRef>
                    <c:extLst>
                      <c:ex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c:ext uri="{02D57815-91ED-43cb-92C2-25804820EDAC}">
                        <c15:formulaRef>
                          <c15:sqref>[2]Sheet1!$B$17:$J$17</c15:sqref>
                        </c15:formulaRef>
                      </c:ext>
                    </c:extLst>
                    <c:numCache>
                      <c:formatCode>General</c:formatCode>
                      <c:ptCount val="9"/>
                      <c:pt idx="0">
                        <c:v>49.47</c:v>
                      </c:pt>
                      <c:pt idx="1">
                        <c:v>40.090000000000003</c:v>
                      </c:pt>
                      <c:pt idx="2">
                        <c:v>28.31</c:v>
                      </c:pt>
                      <c:pt idx="3">
                        <c:v>23.11</c:v>
                      </c:pt>
                      <c:pt idx="4">
                        <c:v>19.68</c:v>
                      </c:pt>
                      <c:pt idx="5">
                        <c:v>15.53</c:v>
                      </c:pt>
                      <c:pt idx="6">
                        <c:v>12.39</c:v>
                      </c:pt>
                      <c:pt idx="7">
                        <c:v>10.97</c:v>
                      </c:pt>
                      <c:pt idx="8">
                        <c:v>10.15</c:v>
                      </c:pt>
                    </c:numCache>
                  </c:numRef>
                </c:yVal>
                <c:smooth val="0"/>
                <c:extLst>
                  <c:ext xmlns:c16="http://schemas.microsoft.com/office/drawing/2014/chart" uri="{C3380CC4-5D6E-409C-BE32-E72D297353CC}">
                    <c16:uniqueId val="{00000008-CBB9-4E22-96AE-27642CE634E0}"/>
                  </c:ext>
                </c:extLst>
              </c15:ser>
            </c15:filteredScatterSeries>
            <c15:filteredScatterSeries>
              <c15:ser>
                <c:idx val="17"/>
                <c:order val="2"/>
                <c:tx>
                  <c:v>log(LFDR(Mean(IRF+adv)))</c:v>
                </c:tx>
                <c:spPr>
                  <a:ln w="57150" cap="rnd">
                    <a:solidFill>
                      <a:schemeClr val="accent6">
                        <a:lumMod val="75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Sheet1!$B$22:$J$22</c15:sqref>
                        </c15:formulaRef>
                      </c:ext>
                    </c:extLst>
                    <c:numCache>
                      <c:formatCode>General</c:formatCode>
                      <c:ptCount val="9"/>
                      <c:pt idx="0">
                        <c:v>47.72</c:v>
                      </c:pt>
                      <c:pt idx="1">
                        <c:v>38.56</c:v>
                      </c:pt>
                      <c:pt idx="2">
                        <c:v>27.43</c:v>
                      </c:pt>
                      <c:pt idx="3">
                        <c:v>23.18</c:v>
                      </c:pt>
                      <c:pt idx="4">
                        <c:v>20.420000000000002</c:v>
                      </c:pt>
                      <c:pt idx="5">
                        <c:v>16.619999999999997</c:v>
                      </c:pt>
                      <c:pt idx="6">
                        <c:v>15.59</c:v>
                      </c:pt>
                      <c:pt idx="7">
                        <c:v>14.25</c:v>
                      </c:pt>
                      <c:pt idx="8">
                        <c:v>12.85</c:v>
                      </c:pt>
                    </c:numCache>
                  </c:numRef>
                </c:yVal>
                <c:smooth val="0"/>
                <c:extLst xmlns:c15="http://schemas.microsoft.com/office/drawing/2012/chart">
                  <c:ext xmlns:c16="http://schemas.microsoft.com/office/drawing/2014/chart" uri="{C3380CC4-5D6E-409C-BE32-E72D297353CC}">
                    <c16:uniqueId val="{00000009-CBB9-4E22-96AE-27642CE634E0}"/>
                  </c:ext>
                </c:extLst>
              </c15:ser>
            </c15:filteredScatterSeries>
            <c15:filteredScatterSeries>
              <c15:ser>
                <c:idx val="15"/>
                <c:order val="3"/>
                <c:tx>
                  <c:v>Mean(IRF+adv+Equi)</c:v>
                </c:tx>
                <c:spPr>
                  <a:ln w="28575" cap="rnd">
                    <a:solidFill>
                      <a:schemeClr val="accent6">
                        <a:lumMod val="50000"/>
                      </a:schemeClr>
                    </a:solidFill>
                    <a:prstDash val="lgDash"/>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Sheet1!$B$20:$J$20</c15:sqref>
                        </c15:formulaRef>
                      </c:ext>
                    </c:extLst>
                    <c:numCache>
                      <c:formatCode>General</c:formatCode>
                      <c:ptCount val="9"/>
                      <c:pt idx="0">
                        <c:v>49.11</c:v>
                      </c:pt>
                      <c:pt idx="1">
                        <c:v>41.32</c:v>
                      </c:pt>
                      <c:pt idx="2">
                        <c:v>25.34</c:v>
                      </c:pt>
                      <c:pt idx="3">
                        <c:v>21.94</c:v>
                      </c:pt>
                      <c:pt idx="4">
                        <c:v>18.899999999999999</c:v>
                      </c:pt>
                      <c:pt idx="5">
                        <c:v>14.26</c:v>
                      </c:pt>
                      <c:pt idx="6">
                        <c:v>12.55</c:v>
                      </c:pt>
                      <c:pt idx="7">
                        <c:v>10.9</c:v>
                      </c:pt>
                      <c:pt idx="8">
                        <c:v>9.75</c:v>
                      </c:pt>
                    </c:numCache>
                  </c:numRef>
                </c:yVal>
                <c:smooth val="0"/>
                <c:extLst xmlns:c15="http://schemas.microsoft.com/office/drawing/2012/chart">
                  <c:ext xmlns:c16="http://schemas.microsoft.com/office/drawing/2014/chart" uri="{C3380CC4-5D6E-409C-BE32-E72D297353CC}">
                    <c16:uniqueId val="{0000000A-CBB9-4E22-96AE-27642CE634E0}"/>
                  </c:ext>
                </c:extLst>
              </c15:ser>
            </c15:filteredScatterSeries>
            <c15:filteredScatterSeries>
              <c15:ser>
                <c:idx val="1"/>
                <c:order val="4"/>
                <c:tx>
                  <c:strRef>
                    <c:extLst xmlns:c15="http://schemas.microsoft.com/office/drawing/2012/chart">
                      <c:ext xmlns:c15="http://schemas.microsoft.com/office/drawing/2012/chart" uri="{02D57815-91ED-43cb-92C2-25804820EDAC}">
                        <c15:formulaRef>
                          <c15:sqref>'C:\Users\Anand Bhattad\Desktop\NIPS_final\[Anomaly_Detection_copy.xlsx]Sheet1'!$A$4</c15:sqref>
                        </c15:formulaRef>
                      </c:ext>
                    </c:extLst>
                    <c:strCache>
                      <c:ptCount val="1"/>
                      <c:pt idx="0">
                        <c:v>AE_codes (Mahal)</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[2]Sheet1!$B$4:$J$4</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B-CBB9-4E22-96AE-27642CE634E0}"/>
                  </c:ext>
                </c:extLst>
              </c15:ser>
            </c15:filteredScatterSeries>
            <c15:filteredScatterSeries>
              <c15:ser>
                <c:idx val="2"/>
                <c:order val="5"/>
                <c:tx>
                  <c:strRef>
                    <c:extLst xmlns:c15="http://schemas.microsoft.com/office/drawing/2012/chart">
                      <c:ext xmlns:c15="http://schemas.microsoft.com/office/drawing/2012/chart" uri="{02D57815-91ED-43cb-92C2-25804820EDAC}">
                        <c15:formulaRef>
                          <c15:sqref>'C:\Users\Anand Bhattad\Desktop\NIPS_final\[Anomaly_Detection_copy.xlsx]Sheet1'!$A$5</c15:sqref>
                        </c15:formulaRef>
                      </c:ext>
                    </c:extLst>
                    <c:strCache>
                      <c:ptCount val="1"/>
                      <c:pt idx="0">
                        <c:v>AE_codes (OCSVM)</c:v>
                      </c:pt>
                    </c:strCache>
                  </c:strRef>
                </c:tx>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[2]Sheet1!$B$5:$J$5</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C-CBB9-4E22-96AE-27642CE634E0}"/>
                  </c:ext>
                </c:extLst>
              </c15:ser>
            </c15:filteredScatterSeries>
            <c15:filteredScatterSeries>
              <c15:ser>
                <c:idx val="5"/>
                <c:order val="8"/>
                <c:tx>
                  <c:strRef>
                    <c:extLst xmlns:c15="http://schemas.microsoft.com/office/drawing/2012/chart">
                      <c:ext xmlns:c15="http://schemas.microsoft.com/office/drawing/2012/chart" uri="{02D57815-91ED-43cb-92C2-25804820EDAC}">
                        <c15:formulaRef>
                          <c15:sqref>'C:\Users\Anand Bhattad\Desktop\NIPS_final\[Anomaly_Detection_copy.xlsx]Sheet1'!$A$8</c15:sqref>
                        </c15:formulaRef>
                      </c:ext>
                    </c:extLst>
                    <c:strCache>
                      <c:ptCount val="1"/>
                      <c:pt idx="0">
                        <c:v>AE_residuals + log(lfdr)</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[2]Sheet1!$B$8:$J$8</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D-CBB9-4E22-96AE-27642CE634E0}"/>
                  </c:ext>
                </c:extLst>
              </c15:ser>
            </c15:filteredScatterSeries>
            <c15:filteredScatterSeries>
              <c15:ser>
                <c:idx val="9"/>
                <c:order val="10"/>
                <c:tx>
                  <c:strRef>
                    <c:extLst xmlns:c15="http://schemas.microsoft.com/office/drawing/2012/chart">
                      <c:ext xmlns:c15="http://schemas.microsoft.com/office/drawing/2012/chart" uri="{02D57815-91ED-43cb-92C2-25804820EDAC}">
                        <c15:formulaRef>
                          <c15:sqref>'C:\Users\Anand Bhattad\Desktop\NIPS_final\[Anomaly_Detection_copy.xlsx]Sheet1'!$A$7</c15:sqref>
                        </c15:formulaRef>
                      </c:ext>
                    </c:extLst>
                    <c:strCache>
                      <c:ptCount val="1"/>
                      <c:pt idx="0">
                        <c:v>ocSVM(AE Residuals)</c:v>
                      </c:pt>
                    </c:strCache>
                  </c:strRef>
                </c:tx>
                <c:spPr>
                  <a:ln w="28575" cap="rnd">
                    <a:solidFill>
                      <a:schemeClr val="accent2"/>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[2]Sheet1!$B$7:$J$7</c15:sqref>
                        </c15:formulaRef>
                      </c:ext>
                    </c:extLst>
                    <c:numCache>
                      <c:formatCode>General</c:formatCode>
                      <c:ptCount val="9"/>
                      <c:pt idx="0">
                        <c:v>35.17</c:v>
                      </c:pt>
                      <c:pt idx="1">
                        <c:v>27.65</c:v>
                      </c:pt>
                      <c:pt idx="2">
                        <c:v>19.559999999999999</c:v>
                      </c:pt>
                      <c:pt idx="3">
                        <c:v>15.07</c:v>
                      </c:pt>
                      <c:pt idx="4">
                        <c:v>12.34</c:v>
                      </c:pt>
                      <c:pt idx="5">
                        <c:v>10.55</c:v>
                      </c:pt>
                      <c:pt idx="6">
                        <c:v>8.3699999999999992</c:v>
                      </c:pt>
                      <c:pt idx="7">
                        <c:v>7.01</c:v>
                      </c:pt>
                      <c:pt idx="8">
                        <c:v>6.34</c:v>
                      </c:pt>
                    </c:numCache>
                  </c:numRef>
                </c:yVal>
                <c:smooth val="0"/>
                <c:extLst xmlns:c15="http://schemas.microsoft.com/office/drawing/2012/chart">
                  <c:ext xmlns:c16="http://schemas.microsoft.com/office/drawing/2014/chart" uri="{C3380CC4-5D6E-409C-BE32-E72D297353CC}">
                    <c16:uniqueId val="{0000000E-CBB9-4E22-96AE-27642CE634E0}"/>
                  </c:ext>
                </c:extLst>
              </c15:ser>
            </c15:filteredScatterSeries>
            <c15:filteredScatterSeries>
              <c15:ser>
                <c:idx val="7"/>
                <c:order val="11"/>
                <c:tx>
                  <c:strRef>
                    <c:extLst xmlns:c15="http://schemas.microsoft.com/office/drawing/2012/chart">
                      <c:ext xmlns:c15="http://schemas.microsoft.com/office/drawing/2012/chart" uri="{02D57815-91ED-43cb-92C2-25804820EDAC}">
                        <c15:formulaRef>
                          <c15:sqref>'C:\Users\Anand Bhattad\Desktop\NIPS_final\[Anomaly_Detection_copy.xlsx]Sheet1'!$A$10</c15:sqref>
                        </c15:formulaRef>
                      </c:ext>
                    </c:extLst>
                    <c:strCache>
                      <c:ptCount val="1"/>
                      <c:pt idx="0">
                        <c:v>BEGAN_residuals+OCSVM </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[2]Sheet1!$B$10:$J$10</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F-CBB9-4E22-96AE-27642CE634E0}"/>
                  </c:ext>
                </c:extLst>
              </c15:ser>
            </c15:filteredScatterSeries>
            <c15:filteredScatterSeries>
              <c15:ser>
                <c:idx val="8"/>
                <c:order val="12"/>
                <c:tx>
                  <c:strRef>
                    <c:extLst xmlns:c15="http://schemas.microsoft.com/office/drawing/2012/chart">
                      <c:ext xmlns:c15="http://schemas.microsoft.com/office/drawing/2012/chart" uri="{02D57815-91ED-43cb-92C2-25804820EDAC}">
                        <c15:formulaRef>
                          <c15:sqref>'C:\Users\Anand Bhattad\Desktop\NIPS_final\[Anomaly_Detection_copy.xlsx]Sheet1'!$A$11</c15:sqref>
                        </c15:formulaRef>
                      </c:ext>
                    </c:extLst>
                    <c:strCache>
                      <c:ptCount val="1"/>
                    </c:strCache>
                  </c:strRef>
                </c:tx>
                <c:spPr>
                  <a:ln w="19050" cap="rnd">
                    <a:solidFill>
                      <a:schemeClr val="accent3">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[2]Sheet1!$B$11:$J$11</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10-CBB9-4E22-96AE-27642CE634E0}"/>
                  </c:ext>
                </c:extLst>
              </c15:ser>
            </c15:filteredScatterSeries>
            <c15:filteredScatterSeries>
              <c15:ser>
                <c:idx val="16"/>
                <c:order val="13"/>
                <c:tx>
                  <c:v>AE codes (Mahal)</c:v>
                </c:tx>
                <c:spPr>
                  <a:ln w="57150" cap="rnd">
                    <a:solidFill>
                      <a:schemeClr val="accent2">
                        <a:lumMod val="50000"/>
                      </a:schemeClr>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Sheet1!$B$21:$J$21</c15:sqref>
                        </c15:formulaRef>
                      </c:ext>
                    </c:extLst>
                    <c:numCache>
                      <c:formatCode>General</c:formatCode>
                      <c:ptCount val="9"/>
                      <c:pt idx="0">
                        <c:v>19.95</c:v>
                      </c:pt>
                      <c:pt idx="1">
                        <c:v>14.79</c:v>
                      </c:pt>
                      <c:pt idx="2">
                        <c:v>8.82</c:v>
                      </c:pt>
                      <c:pt idx="3">
                        <c:v>6.69</c:v>
                      </c:pt>
                      <c:pt idx="4">
                        <c:v>5.26</c:v>
                      </c:pt>
                      <c:pt idx="5">
                        <c:v>3.25</c:v>
                      </c:pt>
                      <c:pt idx="6">
                        <c:v>2.34</c:v>
                      </c:pt>
                      <c:pt idx="7">
                        <c:v>1.52</c:v>
                      </c:pt>
                      <c:pt idx="8">
                        <c:v>1.72</c:v>
                      </c:pt>
                    </c:numCache>
                  </c:numRef>
                </c:yVal>
                <c:smooth val="0"/>
                <c:extLst xmlns:c15="http://schemas.microsoft.com/office/drawing/2012/chart">
                  <c:ext xmlns:c16="http://schemas.microsoft.com/office/drawing/2014/chart" uri="{C3380CC4-5D6E-409C-BE32-E72D297353CC}">
                    <c16:uniqueId val="{00000011-CBB9-4E22-96AE-27642CE634E0}"/>
                  </c:ext>
                </c:extLst>
              </c15:ser>
            </c15:filteredScatterSeries>
          </c:ext>
        </c:extLst>
      </c:scatterChart>
      <c:valAx>
        <c:axId val="508937072"/>
        <c:scaling>
          <c:orientation val="minMax"/>
          <c:max val="300"/>
        </c:scaling>
        <c:delete val="0"/>
        <c:axPos val="b"/>
        <c:majorGridlines>
          <c:spPr>
            <a:ln w="25400"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Set</a:t>
                </a:r>
                <a:r>
                  <a:rPr lang="en-US" sz="1600" b="1" baseline="0" dirty="0"/>
                  <a:t> Size</a:t>
                </a:r>
                <a:endParaRPr lang="en-US" sz="1600" b="1" dirty="0"/>
              </a:p>
            </c:rich>
          </c:tx>
          <c:layout>
            <c:manualLayout>
              <c:xMode val="edge"/>
              <c:yMode val="edge"/>
              <c:x val="0.4488885602914659"/>
              <c:y val="0.9504487372943544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08937728"/>
        <c:crosses val="autoZero"/>
        <c:crossBetween val="midCat"/>
        <c:majorUnit val="75"/>
        <c:minorUnit val="25"/>
      </c:valAx>
      <c:valAx>
        <c:axId val="508937728"/>
        <c:scaling>
          <c:orientation val="minMax"/>
          <c:max val="60"/>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Score </a:t>
                </a:r>
              </a:p>
            </c:rich>
          </c:tx>
          <c:layout>
            <c:manualLayout>
              <c:xMode val="edge"/>
              <c:yMode val="edge"/>
              <c:x val="1.2519561815336464E-2"/>
              <c:y val="0.39048359921548598"/>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08937072"/>
        <c:crosses val="autoZero"/>
        <c:crossBetween val="midCat"/>
        <c:majorUnit val="20"/>
      </c:valAx>
      <c:spPr>
        <a:noFill/>
        <a:ln>
          <a:noFill/>
        </a:ln>
        <a:effectLst/>
      </c:spPr>
    </c:plotArea>
    <c:legend>
      <c:legendPos val="r"/>
      <c:layout>
        <c:manualLayout>
          <c:xMode val="edge"/>
          <c:yMode val="edge"/>
          <c:x val="0.3604343282787133"/>
          <c:y val="0.10213005349769987"/>
          <c:w val="0.57760308478084965"/>
          <c:h val="0.45469853196838078"/>
        </c:manualLayout>
      </c:layout>
      <c:overlay val="0"/>
      <c:spPr>
        <a:noFill/>
        <a:ln>
          <a:solidFill>
            <a:schemeClr val="bg1"/>
          </a:solidFill>
          <a:prstDash val="sysDash"/>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baseline="0" dirty="0"/>
              <a:t>Recall @ 5</a:t>
            </a:r>
            <a:endParaRPr lang="en-US" sz="2000" b="1" dirty="0"/>
          </a:p>
        </c:rich>
      </c:tx>
      <c:layout>
        <c:manualLayout>
          <c:xMode val="edge"/>
          <c:yMode val="edge"/>
          <c:x val="0.41094890452805699"/>
          <c:y val="2.1371481790582628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961717886872007"/>
          <c:y val="2.7180237422672601E-2"/>
          <c:w val="0.80304965787141647"/>
          <c:h val="0.85667526704184149"/>
        </c:manualLayout>
      </c:layout>
      <c:scatterChart>
        <c:scatterStyle val="lineMarker"/>
        <c:varyColors val="0"/>
        <c:ser>
          <c:idx val="0"/>
          <c:order val="0"/>
          <c:spPr>
            <a:ln w="57150" cap="rnd">
              <a:solidFill>
                <a:schemeClr val="tx1"/>
              </a:solidFill>
              <a:prstDash val="sysDot"/>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[1]Sheet1!$B$22:$J$22</c:f>
              <c:numCache>
                <c:formatCode>General</c:formatCode>
                <c:ptCount val="9"/>
                <c:pt idx="0">
                  <c:v>31.25</c:v>
                </c:pt>
                <c:pt idx="1">
                  <c:v>20</c:v>
                </c:pt>
                <c:pt idx="2">
                  <c:v>10</c:v>
                </c:pt>
                <c:pt idx="3">
                  <c:v>6.666666666666667</c:v>
                </c:pt>
                <c:pt idx="4">
                  <c:v>5</c:v>
                </c:pt>
                <c:pt idx="5">
                  <c:v>3.3333333333333335</c:v>
                </c:pt>
                <c:pt idx="6">
                  <c:v>2.5</c:v>
                </c:pt>
                <c:pt idx="7">
                  <c:v>2</c:v>
                </c:pt>
                <c:pt idx="8">
                  <c:v>1.6666666666666667</c:v>
                </c:pt>
              </c:numCache>
            </c:numRef>
          </c:yVal>
          <c:smooth val="0"/>
          <c:extLst>
            <c:ext xmlns:c16="http://schemas.microsoft.com/office/drawing/2014/chart" uri="{C3380CC4-5D6E-409C-BE32-E72D297353CC}">
              <c16:uniqueId val="{00000000-0C7F-495F-9174-64BAF3D15910}"/>
            </c:ext>
          </c:extLst>
        </c:ser>
        <c:ser>
          <c:idx val="1"/>
          <c:order val="1"/>
          <c:spPr>
            <a:ln w="57150" cap="rnd">
              <a:solidFill>
                <a:srgbClr val="FF0000"/>
              </a:solidFill>
              <a:prstDash val="sysDash"/>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[1]Sheet1!$B$23:$J$23</c:f>
              <c:numCache>
                <c:formatCode>General</c:formatCode>
                <c:ptCount val="9"/>
                <c:pt idx="0">
                  <c:v>77.08</c:v>
                </c:pt>
                <c:pt idx="1">
                  <c:v>67.209999999999994</c:v>
                </c:pt>
                <c:pt idx="2">
                  <c:v>52.72</c:v>
                </c:pt>
                <c:pt idx="3">
                  <c:v>43.92</c:v>
                </c:pt>
                <c:pt idx="4">
                  <c:v>39.340000000000003</c:v>
                </c:pt>
                <c:pt idx="5">
                  <c:v>30.91</c:v>
                </c:pt>
                <c:pt idx="6">
                  <c:v>25.64</c:v>
                </c:pt>
                <c:pt idx="7">
                  <c:v>23.03</c:v>
                </c:pt>
                <c:pt idx="8">
                  <c:v>20.059999999999999</c:v>
                </c:pt>
              </c:numCache>
            </c:numRef>
          </c:yVal>
          <c:smooth val="0"/>
          <c:extLst>
            <c:ext xmlns:c16="http://schemas.microsoft.com/office/drawing/2014/chart" uri="{C3380CC4-5D6E-409C-BE32-E72D297353CC}">
              <c16:uniqueId val="{00000001-0C7F-495F-9174-64BAF3D15910}"/>
            </c:ext>
          </c:extLst>
        </c:ser>
        <c:ser>
          <c:idx val="3"/>
          <c:order val="2"/>
          <c:spPr>
            <a:ln w="57150" cap="rnd">
              <a:solidFill>
                <a:srgbClr val="C00000"/>
              </a:solidFill>
              <a:prstDash val="sysDash"/>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[1]Sheet1!$B$25:$J$25</c:f>
              <c:numCache>
                <c:formatCode>General</c:formatCode>
                <c:ptCount val="9"/>
                <c:pt idx="0">
                  <c:v>66.63</c:v>
                </c:pt>
                <c:pt idx="1">
                  <c:v>53.44</c:v>
                </c:pt>
                <c:pt idx="2">
                  <c:v>34.65</c:v>
                </c:pt>
                <c:pt idx="3">
                  <c:v>25.34</c:v>
                </c:pt>
                <c:pt idx="4">
                  <c:v>20.21</c:v>
                </c:pt>
                <c:pt idx="5">
                  <c:v>14.34</c:v>
                </c:pt>
                <c:pt idx="6">
                  <c:v>11.16</c:v>
                </c:pt>
                <c:pt idx="7">
                  <c:v>8.65</c:v>
                </c:pt>
                <c:pt idx="8">
                  <c:v>6.85</c:v>
                </c:pt>
              </c:numCache>
            </c:numRef>
          </c:yVal>
          <c:smooth val="0"/>
          <c:extLst>
            <c:ext xmlns:c16="http://schemas.microsoft.com/office/drawing/2014/chart" uri="{C3380CC4-5D6E-409C-BE32-E72D297353CC}">
              <c16:uniqueId val="{00000002-0C7F-495F-9174-64BAF3D15910}"/>
            </c:ext>
          </c:extLst>
        </c:ser>
        <c:ser>
          <c:idx val="6"/>
          <c:order val="3"/>
          <c:spPr>
            <a:ln w="57150" cap="rnd">
              <a:solidFill>
                <a:srgbClr val="00B050"/>
              </a:solidFill>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[1]Sheet1!$B$28:$J$28</c:f>
              <c:numCache>
                <c:formatCode>General</c:formatCode>
                <c:ptCount val="9"/>
                <c:pt idx="0">
                  <c:v>91.27</c:v>
                </c:pt>
                <c:pt idx="1">
                  <c:v>82.66</c:v>
                </c:pt>
                <c:pt idx="2">
                  <c:v>65.66</c:v>
                </c:pt>
                <c:pt idx="3">
                  <c:v>57.55</c:v>
                </c:pt>
                <c:pt idx="4">
                  <c:v>50.92</c:v>
                </c:pt>
                <c:pt idx="5">
                  <c:v>42.18</c:v>
                </c:pt>
                <c:pt idx="6">
                  <c:v>36.96</c:v>
                </c:pt>
                <c:pt idx="7">
                  <c:v>32.06</c:v>
                </c:pt>
                <c:pt idx="8">
                  <c:v>29.23</c:v>
                </c:pt>
              </c:numCache>
            </c:numRef>
          </c:yVal>
          <c:smooth val="0"/>
          <c:extLst>
            <c:ext xmlns:c16="http://schemas.microsoft.com/office/drawing/2014/chart" uri="{C3380CC4-5D6E-409C-BE32-E72D297353CC}">
              <c16:uniqueId val="{00000003-0C7F-495F-9174-64BAF3D15910}"/>
            </c:ext>
          </c:extLst>
        </c:ser>
        <c:ser>
          <c:idx val="10"/>
          <c:order val="4"/>
          <c:spPr>
            <a:ln w="57150" cap="rnd">
              <a:solidFill>
                <a:srgbClr val="0070C0"/>
              </a:solidFill>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[1]Sheet1!$B$32:$J$32</c:f>
              <c:numCache>
                <c:formatCode>General</c:formatCode>
                <c:ptCount val="9"/>
                <c:pt idx="0">
                  <c:v>92.69</c:v>
                </c:pt>
                <c:pt idx="1">
                  <c:v>84.73</c:v>
                </c:pt>
                <c:pt idx="2">
                  <c:v>69.78</c:v>
                </c:pt>
                <c:pt idx="3">
                  <c:v>58.24</c:v>
                </c:pt>
                <c:pt idx="4">
                  <c:v>51.48</c:v>
                </c:pt>
                <c:pt idx="5">
                  <c:v>42.94</c:v>
                </c:pt>
                <c:pt idx="6">
                  <c:v>38.04</c:v>
                </c:pt>
                <c:pt idx="7">
                  <c:v>31.84</c:v>
                </c:pt>
                <c:pt idx="8">
                  <c:v>30.3</c:v>
                </c:pt>
              </c:numCache>
            </c:numRef>
          </c:yVal>
          <c:smooth val="0"/>
          <c:extLst>
            <c:ext xmlns:c16="http://schemas.microsoft.com/office/drawing/2014/chart" uri="{C3380CC4-5D6E-409C-BE32-E72D297353CC}">
              <c16:uniqueId val="{00000005-0C7F-495F-9174-64BAF3D15910}"/>
            </c:ext>
          </c:extLst>
        </c:ser>
        <c:ser>
          <c:idx val="4"/>
          <c:order val="5"/>
          <c:tx>
            <c:v>Resnet50 (Mahal)</c:v>
          </c:tx>
          <c:spPr>
            <a:ln w="57150" cap="rnd">
              <a:solidFill>
                <a:schemeClr val="accent2">
                  <a:lumMod val="60000"/>
                  <a:lumOff val="40000"/>
                </a:schemeClr>
              </a:solidFill>
              <a:prstDash val="dash"/>
              <a:round/>
            </a:ln>
            <a:effectLst/>
          </c:spPr>
          <c:marker>
            <c:symbol val="none"/>
          </c:marker>
          <c:xVal>
            <c:numRef>
              <c:f>Sheet1!$B$26:$J$26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Sheet1!$B$38:$J$38</c:f>
              <c:numCache>
                <c:formatCode>General</c:formatCode>
                <c:ptCount val="9"/>
                <c:pt idx="0">
                  <c:v>83.56</c:v>
                </c:pt>
                <c:pt idx="1">
                  <c:v>74.099999999999994</c:v>
                </c:pt>
                <c:pt idx="2">
                  <c:v>62.4</c:v>
                </c:pt>
                <c:pt idx="3">
                  <c:v>54.36</c:v>
                </c:pt>
                <c:pt idx="4">
                  <c:v>50.13</c:v>
                </c:pt>
                <c:pt idx="5">
                  <c:v>41.97</c:v>
                </c:pt>
                <c:pt idx="6">
                  <c:v>36.94</c:v>
                </c:pt>
                <c:pt idx="7">
                  <c:v>32.630000000000003</c:v>
                </c:pt>
                <c:pt idx="8">
                  <c:v>29.3</c:v>
                </c:pt>
              </c:numCache>
            </c:numRef>
          </c:yVal>
          <c:smooth val="0"/>
          <c:extLst>
            <c:ext xmlns:c16="http://schemas.microsoft.com/office/drawing/2014/chart" uri="{C3380CC4-5D6E-409C-BE32-E72D297353CC}">
              <c16:uniqueId val="{00000006-0C7F-495F-9174-64BAF3D15910}"/>
            </c:ext>
          </c:extLst>
        </c:ser>
        <c:dLbls>
          <c:showLegendKey val="0"/>
          <c:showVal val="0"/>
          <c:showCatName val="0"/>
          <c:showSerName val="0"/>
          <c:showPercent val="0"/>
          <c:showBubbleSize val="0"/>
        </c:dLbls>
        <c:axId val="823877376"/>
        <c:axId val="823877704"/>
        <c:extLst/>
      </c:scatterChart>
      <c:valAx>
        <c:axId val="823877376"/>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Set</a:t>
                </a:r>
                <a:r>
                  <a:rPr lang="en-US" sz="1600" b="1" baseline="0" dirty="0"/>
                  <a:t> Size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3877704"/>
        <c:crosses val="autoZero"/>
        <c:crossBetween val="midCat"/>
        <c:majorUnit val="75"/>
        <c:minorUnit val="25"/>
      </c:valAx>
      <c:valAx>
        <c:axId val="823877704"/>
        <c:scaling>
          <c:orientation val="minMax"/>
          <c:max val="100"/>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3877376"/>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Recall</a:t>
            </a:r>
            <a:r>
              <a:rPr lang="en-US" sz="2000" b="1" baseline="0" dirty="0"/>
              <a:t> @1</a:t>
            </a:r>
            <a:endParaRPr lang="en-US" sz="2000" b="1" dirty="0"/>
          </a:p>
        </c:rich>
      </c:tx>
      <c:layout>
        <c:manualLayout>
          <c:xMode val="edge"/>
          <c:yMode val="edge"/>
          <c:x val="0.43385029922902829"/>
          <c:y val="2.154054993786565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47884448716211"/>
          <c:y val="1.4811519017332681E-2"/>
          <c:w val="0.83461691701682827"/>
          <c:h val="0.85557457360472389"/>
        </c:manualLayout>
      </c:layout>
      <c:scatterChart>
        <c:scatterStyle val="lineMarker"/>
        <c:varyColors val="0"/>
        <c:ser>
          <c:idx val="12"/>
          <c:order val="0"/>
          <c:tx>
            <c:strRef>
              <c:f>'C:\Users\Anand Bhattad\Desktop\NIPS_final\[Anomaly_Detection_copy.xlsx]Sheet1'!$A$18</c:f>
              <c:strCache>
                <c:ptCount val="1"/>
                <c:pt idx="0">
                  <c:v>Weighted(IRF+adv)</c:v>
                </c:pt>
              </c:strCache>
            </c:strRef>
          </c:tx>
          <c:spPr>
            <a:ln w="57150" cap="rnd">
              <a:solidFill>
                <a:srgbClr val="0070C0"/>
              </a:solidFill>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[2]Sheet1!$B$18:$J$18</c:f>
              <c:numCache>
                <c:formatCode>General</c:formatCode>
                <c:ptCount val="9"/>
                <c:pt idx="0">
                  <c:v>50.73</c:v>
                </c:pt>
                <c:pt idx="1">
                  <c:v>41.23</c:v>
                </c:pt>
                <c:pt idx="2">
                  <c:v>29.71</c:v>
                </c:pt>
                <c:pt idx="3">
                  <c:v>23.47</c:v>
                </c:pt>
                <c:pt idx="4">
                  <c:v>20.16</c:v>
                </c:pt>
                <c:pt idx="5">
                  <c:v>15.74</c:v>
                </c:pt>
                <c:pt idx="6">
                  <c:v>13.87</c:v>
                </c:pt>
                <c:pt idx="7">
                  <c:v>11.24</c:v>
                </c:pt>
                <c:pt idx="8">
                  <c:v>10.65</c:v>
                </c:pt>
              </c:numCache>
            </c:numRef>
          </c:yVal>
          <c:smooth val="0"/>
          <c:extLst>
            <c:ext xmlns:c16="http://schemas.microsoft.com/office/drawing/2014/chart" uri="{C3380CC4-5D6E-409C-BE32-E72D297353CC}">
              <c16:uniqueId val="{00000000-CBB9-4E22-96AE-27642CE634E0}"/>
            </c:ext>
          </c:extLst>
        </c:ser>
        <c:ser>
          <c:idx val="11"/>
          <c:order val="4"/>
          <c:tx>
            <c:strRef>
              <c:f>'C:\Users\Anand Bhattad\Desktop\NIPS_final\[Anomaly_Detection_copy.xlsx]Sheet1'!$A$14</c:f>
              <c:strCache>
                <c:ptCount val="1"/>
                <c:pt idx="0">
                  <c:v>Mean(IRF+adv)</c:v>
                </c:pt>
              </c:strCache>
            </c:strRef>
          </c:tx>
          <c:spPr>
            <a:ln w="57150" cap="rnd">
              <a:solidFill>
                <a:srgbClr val="00B050"/>
              </a:solidFill>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[2]Sheet1!$B$14:$J$14</c:f>
              <c:numCache>
                <c:formatCode>General</c:formatCode>
                <c:ptCount val="9"/>
                <c:pt idx="0">
                  <c:v>49.26</c:v>
                </c:pt>
                <c:pt idx="1">
                  <c:v>40.700000000000003</c:v>
                </c:pt>
                <c:pt idx="2">
                  <c:v>29</c:v>
                </c:pt>
                <c:pt idx="3">
                  <c:v>22.95</c:v>
                </c:pt>
                <c:pt idx="4">
                  <c:v>19</c:v>
                </c:pt>
                <c:pt idx="5">
                  <c:v>14.25</c:v>
                </c:pt>
                <c:pt idx="6">
                  <c:v>12.52</c:v>
                </c:pt>
                <c:pt idx="7">
                  <c:v>10.8</c:v>
                </c:pt>
                <c:pt idx="8">
                  <c:v>9.92</c:v>
                </c:pt>
              </c:numCache>
            </c:numRef>
          </c:yVal>
          <c:smooth val="0"/>
          <c:extLst>
            <c:ext xmlns:c16="http://schemas.microsoft.com/office/drawing/2014/chart" uri="{C3380CC4-5D6E-409C-BE32-E72D297353CC}">
              <c16:uniqueId val="{00000001-CBB9-4E22-96AE-27642CE634E0}"/>
            </c:ext>
          </c:extLst>
        </c:ser>
        <c:ser>
          <c:idx val="1"/>
          <c:order val="5"/>
          <c:tx>
            <c:strRef>
              <c:f>'C:\Users\Anand Bhattad\Desktop\NIPS_final\[Anomaly_Detection_copy.xlsx]Sheet1'!$A$4</c:f>
              <c:strCache>
                <c:ptCount val="1"/>
                <c:pt idx="0">
                  <c:v>AE_codes (Mahal)</c:v>
                </c:pt>
              </c:strCache>
              <c:extLst xmlns:c15="http://schemas.microsoft.com/office/drawing/2012/chart"/>
            </c:strRef>
          </c:tx>
          <c:spPr>
            <a:ln w="19050" cap="rnd">
              <a:solidFill>
                <a:schemeClr val="accent2"/>
              </a:solidFill>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extLst xmlns:c15="http://schemas.microsoft.com/office/drawing/2012/chart"/>
            </c:numRef>
          </c:xVal>
          <c:yVal>
            <c:numRef>
              <c:f>[2]Sheet1!$B$4:$J$4</c:f>
              <c:numCache>
                <c:formatCode>General</c:formatCode>
                <c:ptCount val="9"/>
              </c:numCache>
              <c:extLst xmlns:c15="http://schemas.microsoft.com/office/drawing/2012/chart"/>
            </c:numRef>
          </c:yVal>
          <c:smooth val="0"/>
          <c:extLst xmlns:c15="http://schemas.microsoft.com/office/drawing/2012/chart">
            <c:ext xmlns:c16="http://schemas.microsoft.com/office/drawing/2014/chart" uri="{C3380CC4-5D6E-409C-BE32-E72D297353CC}">
              <c16:uniqueId val="{0000000B-CBB9-4E22-96AE-27642CE634E0}"/>
            </c:ext>
          </c:extLst>
        </c:ser>
        <c:ser>
          <c:idx val="3"/>
          <c:order val="8"/>
          <c:tx>
            <c:v>AE Residuals</c:v>
          </c:tx>
          <c:spPr>
            <a:ln w="57150" cap="rnd">
              <a:solidFill>
                <a:srgbClr val="FF0000"/>
              </a:solidFill>
              <a:prstDash val="sysDash"/>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[2]Sheet1!$B$6:$J$6</c:f>
              <c:numCache>
                <c:formatCode>General</c:formatCode>
                <c:ptCount val="9"/>
                <c:pt idx="0">
                  <c:v>36.31</c:v>
                </c:pt>
                <c:pt idx="1">
                  <c:v>29.92</c:v>
                </c:pt>
                <c:pt idx="2">
                  <c:v>20.32</c:v>
                </c:pt>
                <c:pt idx="3">
                  <c:v>15.25</c:v>
                </c:pt>
                <c:pt idx="4">
                  <c:v>13.42</c:v>
                </c:pt>
                <c:pt idx="5">
                  <c:v>9.76</c:v>
                </c:pt>
                <c:pt idx="6">
                  <c:v>7.31</c:v>
                </c:pt>
                <c:pt idx="7">
                  <c:v>6.68</c:v>
                </c:pt>
                <c:pt idx="8">
                  <c:v>5.5</c:v>
                </c:pt>
              </c:numCache>
            </c:numRef>
          </c:yVal>
          <c:smooth val="0"/>
          <c:extLst>
            <c:ext xmlns:c16="http://schemas.microsoft.com/office/drawing/2014/chart" uri="{C3380CC4-5D6E-409C-BE32-E72D297353CC}">
              <c16:uniqueId val="{00000005-CBB9-4E22-96AE-27642CE634E0}"/>
            </c:ext>
          </c:extLst>
        </c:ser>
        <c:ser>
          <c:idx val="5"/>
          <c:order val="9"/>
          <c:tx>
            <c:strRef>
              <c:f>'C:\Users\Anand Bhattad\Desktop\NIPS_final\[Anomaly_Detection_copy.xlsx]Sheet1'!$A$8</c:f>
              <c:strCache>
                <c:ptCount val="1"/>
                <c:pt idx="0">
                  <c:v>AE_residuals + log(lfdr)</c:v>
                </c:pt>
              </c:strCache>
              <c:extLst xmlns:c15="http://schemas.microsoft.com/office/drawing/2012/chart"/>
            </c:strRef>
          </c:tx>
          <c:spPr>
            <a:ln w="19050" cap="rnd">
              <a:solidFill>
                <a:schemeClr val="accent6"/>
              </a:solidFill>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extLst xmlns:c15="http://schemas.microsoft.com/office/drawing/2012/chart"/>
            </c:numRef>
          </c:xVal>
          <c:yVal>
            <c:numRef>
              <c:f>[2]Sheet1!$B$8:$J$8</c:f>
              <c:numCache>
                <c:formatCode>General</c:formatCode>
                <c:ptCount val="9"/>
              </c:numCache>
              <c:extLst xmlns:c15="http://schemas.microsoft.com/office/drawing/2012/chart"/>
            </c:numRef>
          </c:yVal>
          <c:smooth val="0"/>
          <c:extLst xmlns:c15="http://schemas.microsoft.com/office/drawing/2012/chart">
            <c:ext xmlns:c16="http://schemas.microsoft.com/office/drawing/2014/chart" uri="{C3380CC4-5D6E-409C-BE32-E72D297353CC}">
              <c16:uniqueId val="{0000000D-CBB9-4E22-96AE-27642CE634E0}"/>
            </c:ext>
          </c:extLst>
        </c:ser>
        <c:ser>
          <c:idx val="9"/>
          <c:order val="11"/>
          <c:tx>
            <c:strRef>
              <c:f>'C:\Users\Anand Bhattad\Desktop\NIPS_final\[Anomaly_Detection_copy.xlsx]Sheet1'!$A$7</c:f>
              <c:strCache>
                <c:ptCount val="1"/>
                <c:pt idx="0">
                  <c:v>ocSVM(AE Residuals)</c:v>
                </c:pt>
              </c:strCache>
              <c:extLst xmlns:c15="http://schemas.microsoft.com/office/drawing/2012/chart"/>
            </c:strRef>
          </c:tx>
          <c:spPr>
            <a:ln w="28575" cap="rnd">
              <a:solidFill>
                <a:schemeClr val="accent2"/>
              </a:solidFill>
              <a:prstDash val="sysDash"/>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extLst xmlns:c15="http://schemas.microsoft.com/office/drawing/2012/chart"/>
            </c:numRef>
          </c:xVal>
          <c:yVal>
            <c:numRef>
              <c:f>[2]Sheet1!$B$7:$J$7</c:f>
              <c:numCache>
                <c:formatCode>General</c:formatCode>
                <c:ptCount val="9"/>
                <c:pt idx="0">
                  <c:v>35.17</c:v>
                </c:pt>
                <c:pt idx="1">
                  <c:v>27.65</c:v>
                </c:pt>
                <c:pt idx="2">
                  <c:v>19.559999999999999</c:v>
                </c:pt>
                <c:pt idx="3">
                  <c:v>15.07</c:v>
                </c:pt>
                <c:pt idx="4">
                  <c:v>12.34</c:v>
                </c:pt>
                <c:pt idx="5">
                  <c:v>10.55</c:v>
                </c:pt>
                <c:pt idx="6">
                  <c:v>8.3699999999999992</c:v>
                </c:pt>
                <c:pt idx="7">
                  <c:v>7.01</c:v>
                </c:pt>
                <c:pt idx="8">
                  <c:v>6.34</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E-CBB9-4E22-96AE-27642CE634E0}"/>
            </c:ext>
          </c:extLst>
        </c:ser>
        <c:dLbls>
          <c:showLegendKey val="0"/>
          <c:showVal val="0"/>
          <c:showCatName val="0"/>
          <c:showSerName val="0"/>
          <c:showPercent val="0"/>
          <c:showBubbleSize val="0"/>
        </c:dLbls>
        <c:axId val="508937072"/>
        <c:axId val="508937728"/>
        <c:extLst>
          <c:ext xmlns:c15="http://schemas.microsoft.com/office/drawing/2012/chart" uri="{02D57815-91ED-43cb-92C2-25804820EDAC}">
            <c15:filteredScatterSeries>
              <c15:ser>
                <c:idx val="13"/>
                <c:order val="1"/>
                <c:tx>
                  <c:v>Weighted(IRF)</c:v>
                </c:tx>
                <c:spPr>
                  <a:ln w="28575" cap="rnd">
                    <a:solidFill>
                      <a:schemeClr val="accent1">
                        <a:lumMod val="60000"/>
                        <a:lumOff val="40000"/>
                      </a:schemeClr>
                    </a:solidFill>
                    <a:prstDash val="lgDash"/>
                    <a:round/>
                  </a:ln>
                  <a:effectLst/>
                </c:spPr>
                <c:marker>
                  <c:symbol val="none"/>
                </c:marker>
                <c:xVal>
                  <c:numRef>
                    <c:extLst>
                      <c:ex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c:ext uri="{02D57815-91ED-43cb-92C2-25804820EDAC}">
                        <c15:formulaRef>
                          <c15:sqref>[2]Sheet1!$B$17:$J$17</c15:sqref>
                        </c15:formulaRef>
                      </c:ext>
                    </c:extLst>
                    <c:numCache>
                      <c:formatCode>General</c:formatCode>
                      <c:ptCount val="9"/>
                      <c:pt idx="0">
                        <c:v>49.47</c:v>
                      </c:pt>
                      <c:pt idx="1">
                        <c:v>40.090000000000003</c:v>
                      </c:pt>
                      <c:pt idx="2">
                        <c:v>28.31</c:v>
                      </c:pt>
                      <c:pt idx="3">
                        <c:v>23.11</c:v>
                      </c:pt>
                      <c:pt idx="4">
                        <c:v>19.68</c:v>
                      </c:pt>
                      <c:pt idx="5">
                        <c:v>15.53</c:v>
                      </c:pt>
                      <c:pt idx="6">
                        <c:v>12.39</c:v>
                      </c:pt>
                      <c:pt idx="7">
                        <c:v>10.97</c:v>
                      </c:pt>
                      <c:pt idx="8">
                        <c:v>10.15</c:v>
                      </c:pt>
                    </c:numCache>
                  </c:numRef>
                </c:yVal>
                <c:smooth val="0"/>
                <c:extLst>
                  <c:ext xmlns:c16="http://schemas.microsoft.com/office/drawing/2014/chart" uri="{C3380CC4-5D6E-409C-BE32-E72D297353CC}">
                    <c16:uniqueId val="{00000008-CBB9-4E22-96AE-27642CE634E0}"/>
                  </c:ext>
                </c:extLst>
              </c15:ser>
            </c15:filteredScatterSeries>
            <c15:filteredScatterSeries>
              <c15:ser>
                <c:idx val="17"/>
                <c:order val="2"/>
                <c:tx>
                  <c:v>log(LFDR(Mean(IRF+adv)))</c:v>
                </c:tx>
                <c:spPr>
                  <a:ln w="57150" cap="rnd">
                    <a:solidFill>
                      <a:schemeClr val="accent6">
                        <a:lumMod val="75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Sheet1!$B$22:$J$22</c15:sqref>
                        </c15:formulaRef>
                      </c:ext>
                    </c:extLst>
                    <c:numCache>
                      <c:formatCode>General</c:formatCode>
                      <c:ptCount val="9"/>
                      <c:pt idx="0">
                        <c:v>47.72</c:v>
                      </c:pt>
                      <c:pt idx="1">
                        <c:v>38.56</c:v>
                      </c:pt>
                      <c:pt idx="2">
                        <c:v>27.43</c:v>
                      </c:pt>
                      <c:pt idx="3">
                        <c:v>23.18</c:v>
                      </c:pt>
                      <c:pt idx="4">
                        <c:v>20.420000000000002</c:v>
                      </c:pt>
                      <c:pt idx="5">
                        <c:v>16.619999999999997</c:v>
                      </c:pt>
                      <c:pt idx="6">
                        <c:v>15.59</c:v>
                      </c:pt>
                      <c:pt idx="7">
                        <c:v>14.25</c:v>
                      </c:pt>
                      <c:pt idx="8">
                        <c:v>12.85</c:v>
                      </c:pt>
                    </c:numCache>
                  </c:numRef>
                </c:yVal>
                <c:smooth val="0"/>
                <c:extLst xmlns:c15="http://schemas.microsoft.com/office/drawing/2012/chart">
                  <c:ext xmlns:c16="http://schemas.microsoft.com/office/drawing/2014/chart" uri="{C3380CC4-5D6E-409C-BE32-E72D297353CC}">
                    <c16:uniqueId val="{00000009-CBB9-4E22-96AE-27642CE634E0}"/>
                  </c:ext>
                </c:extLst>
              </c15:ser>
            </c15:filteredScatterSeries>
            <c15:filteredScatterSeries>
              <c15:ser>
                <c:idx val="15"/>
                <c:order val="3"/>
                <c:tx>
                  <c:v>Mean(IRF+adv+Equi)</c:v>
                </c:tx>
                <c:spPr>
                  <a:ln w="28575" cap="rnd">
                    <a:solidFill>
                      <a:schemeClr val="accent6">
                        <a:lumMod val="50000"/>
                      </a:schemeClr>
                    </a:solidFill>
                    <a:prstDash val="lgDash"/>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Sheet1!$B$20:$J$20</c15:sqref>
                        </c15:formulaRef>
                      </c:ext>
                    </c:extLst>
                    <c:numCache>
                      <c:formatCode>General</c:formatCode>
                      <c:ptCount val="9"/>
                      <c:pt idx="0">
                        <c:v>49.11</c:v>
                      </c:pt>
                      <c:pt idx="1">
                        <c:v>41.32</c:v>
                      </c:pt>
                      <c:pt idx="2">
                        <c:v>25.34</c:v>
                      </c:pt>
                      <c:pt idx="3">
                        <c:v>21.94</c:v>
                      </c:pt>
                      <c:pt idx="4">
                        <c:v>18.899999999999999</c:v>
                      </c:pt>
                      <c:pt idx="5">
                        <c:v>14.26</c:v>
                      </c:pt>
                      <c:pt idx="6">
                        <c:v>12.55</c:v>
                      </c:pt>
                      <c:pt idx="7">
                        <c:v>10.9</c:v>
                      </c:pt>
                      <c:pt idx="8">
                        <c:v>9.75</c:v>
                      </c:pt>
                    </c:numCache>
                  </c:numRef>
                </c:yVal>
                <c:smooth val="0"/>
                <c:extLst xmlns:c15="http://schemas.microsoft.com/office/drawing/2012/chart">
                  <c:ext xmlns:c16="http://schemas.microsoft.com/office/drawing/2014/chart" uri="{C3380CC4-5D6E-409C-BE32-E72D297353CC}">
                    <c16:uniqueId val="{0000000A-CBB9-4E22-96AE-27642CE634E0}"/>
                  </c:ext>
                </c:extLst>
              </c15:ser>
            </c15:filteredScatterSeries>
            <c15:filteredScatterSeries>
              <c15:ser>
                <c:idx val="2"/>
                <c:order val="6"/>
                <c:tx>
                  <c:strRef>
                    <c:extLst xmlns:c15="http://schemas.microsoft.com/office/drawing/2012/chart">
                      <c:ext xmlns:c15="http://schemas.microsoft.com/office/drawing/2012/chart" uri="{02D57815-91ED-43cb-92C2-25804820EDAC}">
                        <c15:formulaRef>
                          <c15:sqref>'C:\Users\Anand Bhattad\Desktop\NIPS_final\[Anomaly_Detection_copy.xlsx]Sheet1'!$A$5</c15:sqref>
                        </c15:formulaRef>
                      </c:ext>
                    </c:extLst>
                    <c:strCache>
                      <c:ptCount val="1"/>
                      <c:pt idx="0">
                        <c:v>AE_codes (OCSVM)</c:v>
                      </c:pt>
                    </c:strCache>
                  </c:strRef>
                </c:tx>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[2]Sheet1!$B$5:$J$5</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C-CBB9-4E22-96AE-27642CE634E0}"/>
                  </c:ext>
                </c:extLst>
              </c15:ser>
            </c15:filteredScatterSeries>
            <c15:filteredScatterSeries>
              <c15:ser>
                <c:idx val="14"/>
                <c:order val="7"/>
                <c:tx>
                  <c:v>Resnet50 (Mahal)</c:v>
                </c:tx>
                <c:spPr>
                  <a:ln w="57150" cap="rnd">
                    <a:solidFill>
                      <a:schemeClr val="accent2">
                        <a:lumMod val="60000"/>
                        <a:lumOff val="40000"/>
                      </a:schemeClr>
                    </a:solidFill>
                    <a:prstDash val="dash"/>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Sheet1!$B$19:$J$19</c15:sqref>
                        </c15:formulaRef>
                      </c:ext>
                    </c:extLst>
                    <c:numCache>
                      <c:formatCode>General</c:formatCode>
                      <c:ptCount val="9"/>
                      <c:pt idx="0">
                        <c:v>46.99</c:v>
                      </c:pt>
                      <c:pt idx="1">
                        <c:v>39.6</c:v>
                      </c:pt>
                      <c:pt idx="2">
                        <c:v>29.97</c:v>
                      </c:pt>
                      <c:pt idx="3">
                        <c:v>24.53</c:v>
                      </c:pt>
                      <c:pt idx="4">
                        <c:v>21.93</c:v>
                      </c:pt>
                      <c:pt idx="5">
                        <c:v>18</c:v>
                      </c:pt>
                      <c:pt idx="6">
                        <c:v>15.14</c:v>
                      </c:pt>
                      <c:pt idx="7">
                        <c:v>13.33</c:v>
                      </c:pt>
                      <c:pt idx="8">
                        <c:v>12.52</c:v>
                      </c:pt>
                    </c:numCache>
                  </c:numRef>
                </c:yVal>
                <c:smooth val="0"/>
                <c:extLst xmlns:c15="http://schemas.microsoft.com/office/drawing/2012/chart">
                  <c:ext xmlns:c16="http://schemas.microsoft.com/office/drawing/2014/chart" uri="{C3380CC4-5D6E-409C-BE32-E72D297353CC}">
                    <c16:uniqueId val="{00000004-CBB9-4E22-96AE-27642CE634E0}"/>
                  </c:ext>
                </c:extLst>
              </c15:ser>
            </c15:filteredScatterSeries>
            <c15:filteredScatterSeries>
              <c15:ser>
                <c:idx val="6"/>
                <c:order val="10"/>
                <c:tx>
                  <c:v>BEGAN Residuals</c:v>
                </c:tx>
                <c:spPr>
                  <a:ln w="57150" cap="rnd">
                    <a:solidFill>
                      <a:srgbClr val="C00000"/>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[2]Sheet1!$B$9:$J$9</c15:sqref>
                        </c15:formulaRef>
                      </c:ext>
                    </c:extLst>
                    <c:numCache>
                      <c:formatCode>General</c:formatCode>
                      <c:ptCount val="9"/>
                      <c:pt idx="0">
                        <c:v>21.72</c:v>
                      </c:pt>
                      <c:pt idx="1">
                        <c:v>15.65</c:v>
                      </c:pt>
                      <c:pt idx="2">
                        <c:v>8.39</c:v>
                      </c:pt>
                      <c:pt idx="3">
                        <c:v>5.62</c:v>
                      </c:pt>
                      <c:pt idx="4">
                        <c:v>4.25</c:v>
                      </c:pt>
                      <c:pt idx="5">
                        <c:v>2.35</c:v>
                      </c:pt>
                      <c:pt idx="6">
                        <c:v>1.94</c:v>
                      </c:pt>
                      <c:pt idx="7">
                        <c:v>1.65</c:v>
                      </c:pt>
                      <c:pt idx="8">
                        <c:v>1.22</c:v>
                      </c:pt>
                    </c:numCache>
                  </c:numRef>
                </c:yVal>
                <c:smooth val="0"/>
                <c:extLst xmlns:c15="http://schemas.microsoft.com/office/drawing/2012/chart">
                  <c:ext xmlns:c16="http://schemas.microsoft.com/office/drawing/2014/chart" uri="{C3380CC4-5D6E-409C-BE32-E72D297353CC}">
                    <c16:uniqueId val="{00000006-CBB9-4E22-96AE-27642CE634E0}"/>
                  </c:ext>
                </c:extLst>
              </c15:ser>
            </c15:filteredScatterSeries>
            <c15:filteredScatterSeries>
              <c15:ser>
                <c:idx val="7"/>
                <c:order val="12"/>
                <c:tx>
                  <c:strRef>
                    <c:extLst xmlns:c15="http://schemas.microsoft.com/office/drawing/2012/chart">
                      <c:ext xmlns:c15="http://schemas.microsoft.com/office/drawing/2012/chart" uri="{02D57815-91ED-43cb-92C2-25804820EDAC}">
                        <c15:formulaRef>
                          <c15:sqref>'C:\Users\Anand Bhattad\Desktop\NIPS_final\[Anomaly_Detection_copy.xlsx]Sheet1'!$A$10</c15:sqref>
                        </c15:formulaRef>
                      </c:ext>
                    </c:extLst>
                    <c:strCache>
                      <c:ptCount val="1"/>
                      <c:pt idx="0">
                        <c:v>BEGAN_residuals+OCSVM </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[2]Sheet1!$B$10:$J$10</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F-CBB9-4E22-96AE-27642CE634E0}"/>
                  </c:ext>
                </c:extLst>
              </c15:ser>
            </c15:filteredScatterSeries>
            <c15:filteredScatterSeries>
              <c15:ser>
                <c:idx val="8"/>
                <c:order val="13"/>
                <c:tx>
                  <c:strRef>
                    <c:extLst xmlns:c15="http://schemas.microsoft.com/office/drawing/2012/chart">
                      <c:ext xmlns:c15="http://schemas.microsoft.com/office/drawing/2012/chart" uri="{02D57815-91ED-43cb-92C2-25804820EDAC}">
                        <c15:formulaRef>
                          <c15:sqref>'C:\Users\Anand Bhattad\Desktop\NIPS_final\[Anomaly_Detection_copy.xlsx]Sheet1'!$A$11</c15:sqref>
                        </c15:formulaRef>
                      </c:ext>
                    </c:extLst>
                    <c:strCache>
                      <c:ptCount val="1"/>
                    </c:strCache>
                  </c:strRef>
                </c:tx>
                <c:spPr>
                  <a:ln w="19050" cap="rnd">
                    <a:solidFill>
                      <a:schemeClr val="accent3">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[2]Sheet1!$B$11:$J$11</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10-CBB9-4E22-96AE-27642CE634E0}"/>
                  </c:ext>
                </c:extLst>
              </c15:ser>
            </c15:filteredScatterSeries>
            <c15:filteredScatterSeries>
              <c15:ser>
                <c:idx val="16"/>
                <c:order val="14"/>
                <c:tx>
                  <c:v>AE codes (Mahal)</c:v>
                </c:tx>
                <c:spPr>
                  <a:ln w="57150" cap="rnd">
                    <a:solidFill>
                      <a:schemeClr val="accent2">
                        <a:lumMod val="50000"/>
                      </a:schemeClr>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Sheet1!$B$21:$J$21</c15:sqref>
                        </c15:formulaRef>
                      </c:ext>
                    </c:extLst>
                    <c:numCache>
                      <c:formatCode>General</c:formatCode>
                      <c:ptCount val="9"/>
                      <c:pt idx="0">
                        <c:v>19.95</c:v>
                      </c:pt>
                      <c:pt idx="1">
                        <c:v>14.79</c:v>
                      </c:pt>
                      <c:pt idx="2">
                        <c:v>8.82</c:v>
                      </c:pt>
                      <c:pt idx="3">
                        <c:v>6.69</c:v>
                      </c:pt>
                      <c:pt idx="4">
                        <c:v>5.26</c:v>
                      </c:pt>
                      <c:pt idx="5">
                        <c:v>3.25</c:v>
                      </c:pt>
                      <c:pt idx="6">
                        <c:v>2.34</c:v>
                      </c:pt>
                      <c:pt idx="7">
                        <c:v>1.52</c:v>
                      </c:pt>
                      <c:pt idx="8">
                        <c:v>1.72</c:v>
                      </c:pt>
                    </c:numCache>
                  </c:numRef>
                </c:yVal>
                <c:smooth val="0"/>
                <c:extLst xmlns:c15="http://schemas.microsoft.com/office/drawing/2012/chart">
                  <c:ext xmlns:c16="http://schemas.microsoft.com/office/drawing/2014/chart" uri="{C3380CC4-5D6E-409C-BE32-E72D297353CC}">
                    <c16:uniqueId val="{00000011-CBB9-4E22-96AE-27642CE634E0}"/>
                  </c:ext>
                </c:extLst>
              </c15:ser>
            </c15:filteredScatterSeries>
            <c15:filteredScatterSeries>
              <c15:ser>
                <c:idx val="0"/>
                <c:order val="15"/>
                <c:tx>
                  <c:v>chance</c:v>
                </c:tx>
                <c:spPr>
                  <a:ln w="57150" cap="rnd">
                    <a:solidFill>
                      <a:schemeClr val="tx1"/>
                    </a:solidFill>
                    <a:prstDash val="sysDot"/>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[2]Sheet1!$B$3:$J$3</c15:sqref>
                        </c15:formulaRef>
                      </c:ext>
                    </c:extLst>
                    <c:numCache>
                      <c:formatCode>General</c:formatCode>
                      <c:ptCount val="9"/>
                      <c:pt idx="0">
                        <c:v>6.25</c:v>
                      </c:pt>
                      <c:pt idx="1">
                        <c:v>4</c:v>
                      </c:pt>
                      <c:pt idx="2">
                        <c:v>2</c:v>
                      </c:pt>
                      <c:pt idx="3">
                        <c:v>1.3333333333333333</c:v>
                      </c:pt>
                      <c:pt idx="4">
                        <c:v>1</c:v>
                      </c:pt>
                      <c:pt idx="5">
                        <c:v>0.66666666666666663</c:v>
                      </c:pt>
                      <c:pt idx="6">
                        <c:v>0.5</c:v>
                      </c:pt>
                      <c:pt idx="7">
                        <c:v>0.4</c:v>
                      </c:pt>
                      <c:pt idx="8">
                        <c:v>0.33333333333333331</c:v>
                      </c:pt>
                    </c:numCache>
                  </c:numRef>
                </c:yVal>
                <c:smooth val="0"/>
                <c:extLst xmlns:c15="http://schemas.microsoft.com/office/drawing/2012/chart">
                  <c:ext xmlns:c16="http://schemas.microsoft.com/office/drawing/2014/chart" uri="{C3380CC4-5D6E-409C-BE32-E72D297353CC}">
                    <c16:uniqueId val="{00000007-CBB9-4E22-96AE-27642CE634E0}"/>
                  </c:ext>
                </c:extLst>
              </c15:ser>
            </c15:filteredScatterSeries>
          </c:ext>
        </c:extLst>
      </c:scatterChart>
      <c:valAx>
        <c:axId val="508937072"/>
        <c:scaling>
          <c:orientation val="minMax"/>
          <c:max val="300"/>
        </c:scaling>
        <c:delete val="0"/>
        <c:axPos val="b"/>
        <c:majorGridlines>
          <c:spPr>
            <a:ln w="25400"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Set</a:t>
                </a:r>
                <a:r>
                  <a:rPr lang="en-US" sz="1600" b="1" baseline="0" dirty="0"/>
                  <a:t> Size</a:t>
                </a:r>
                <a:endParaRPr lang="en-US" sz="1600" b="1" dirty="0"/>
              </a:p>
            </c:rich>
          </c:tx>
          <c:layout>
            <c:manualLayout>
              <c:xMode val="edge"/>
              <c:yMode val="edge"/>
              <c:x val="0.4488885602914659"/>
              <c:y val="0.9504487372943544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08937728"/>
        <c:crosses val="autoZero"/>
        <c:crossBetween val="midCat"/>
        <c:majorUnit val="75"/>
        <c:minorUnit val="25"/>
      </c:valAx>
      <c:valAx>
        <c:axId val="508937728"/>
        <c:scaling>
          <c:orientation val="minMax"/>
          <c:max val="60"/>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Score </a:t>
                </a:r>
              </a:p>
            </c:rich>
          </c:tx>
          <c:layout>
            <c:manualLayout>
              <c:xMode val="edge"/>
              <c:yMode val="edge"/>
              <c:x val="1.2519561815336464E-2"/>
              <c:y val="0.39048359921548598"/>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08937072"/>
        <c:crosses val="autoZero"/>
        <c:crossBetween val="midCat"/>
        <c:majorUnit val="20"/>
      </c:valAx>
      <c:spPr>
        <a:noFill/>
        <a:ln>
          <a:noFill/>
        </a:ln>
        <a:effectLst/>
      </c:spPr>
    </c:plotArea>
    <c:legend>
      <c:legendPos val="r"/>
      <c:layout>
        <c:manualLayout>
          <c:xMode val="edge"/>
          <c:yMode val="edge"/>
          <c:x val="0.3604343282787133"/>
          <c:y val="0.10213005349769987"/>
          <c:w val="0.57760308478084965"/>
          <c:h val="0.45469853196838078"/>
        </c:manualLayout>
      </c:layout>
      <c:overlay val="0"/>
      <c:spPr>
        <a:noFill/>
        <a:ln>
          <a:solidFill>
            <a:schemeClr val="bg1"/>
          </a:solidFill>
          <a:prstDash val="sysDash"/>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baseline="0" dirty="0"/>
              <a:t>Recall @ 5</a:t>
            </a:r>
            <a:endParaRPr lang="en-US" sz="2000" b="1" dirty="0"/>
          </a:p>
        </c:rich>
      </c:tx>
      <c:layout>
        <c:manualLayout>
          <c:xMode val="edge"/>
          <c:yMode val="edge"/>
          <c:x val="0.41094890452805699"/>
          <c:y val="2.1371481790582628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961717886872007"/>
          <c:y val="2.7180237422672601E-2"/>
          <c:w val="0.80304965787141647"/>
          <c:h val="0.85667526704184149"/>
        </c:manualLayout>
      </c:layout>
      <c:scatterChart>
        <c:scatterStyle val="lineMarker"/>
        <c:varyColors val="0"/>
        <c:ser>
          <c:idx val="0"/>
          <c:order val="0"/>
          <c:spPr>
            <a:ln w="57150" cap="rnd">
              <a:solidFill>
                <a:schemeClr val="tx1"/>
              </a:solidFill>
              <a:prstDash val="sysDot"/>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[1]Sheet1!$B$22:$J$22</c:f>
              <c:numCache>
                <c:formatCode>General</c:formatCode>
                <c:ptCount val="9"/>
                <c:pt idx="0">
                  <c:v>31.25</c:v>
                </c:pt>
                <c:pt idx="1">
                  <c:v>20</c:v>
                </c:pt>
                <c:pt idx="2">
                  <c:v>10</c:v>
                </c:pt>
                <c:pt idx="3">
                  <c:v>6.666666666666667</c:v>
                </c:pt>
                <c:pt idx="4">
                  <c:v>5</c:v>
                </c:pt>
                <c:pt idx="5">
                  <c:v>3.3333333333333335</c:v>
                </c:pt>
                <c:pt idx="6">
                  <c:v>2.5</c:v>
                </c:pt>
                <c:pt idx="7">
                  <c:v>2</c:v>
                </c:pt>
                <c:pt idx="8">
                  <c:v>1.6666666666666667</c:v>
                </c:pt>
              </c:numCache>
            </c:numRef>
          </c:yVal>
          <c:smooth val="0"/>
          <c:extLst>
            <c:ext xmlns:c16="http://schemas.microsoft.com/office/drawing/2014/chart" uri="{C3380CC4-5D6E-409C-BE32-E72D297353CC}">
              <c16:uniqueId val="{00000000-0C7F-495F-9174-64BAF3D15910}"/>
            </c:ext>
          </c:extLst>
        </c:ser>
        <c:ser>
          <c:idx val="1"/>
          <c:order val="1"/>
          <c:spPr>
            <a:ln w="57150" cap="rnd">
              <a:solidFill>
                <a:srgbClr val="FF0000"/>
              </a:solidFill>
              <a:prstDash val="sysDash"/>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[1]Sheet1!$B$23:$J$23</c:f>
              <c:numCache>
                <c:formatCode>General</c:formatCode>
                <c:ptCount val="9"/>
                <c:pt idx="0">
                  <c:v>77.08</c:v>
                </c:pt>
                <c:pt idx="1">
                  <c:v>67.209999999999994</c:v>
                </c:pt>
                <c:pt idx="2">
                  <c:v>52.72</c:v>
                </c:pt>
                <c:pt idx="3">
                  <c:v>43.92</c:v>
                </c:pt>
                <c:pt idx="4">
                  <c:v>39.340000000000003</c:v>
                </c:pt>
                <c:pt idx="5">
                  <c:v>30.91</c:v>
                </c:pt>
                <c:pt idx="6">
                  <c:v>25.64</c:v>
                </c:pt>
                <c:pt idx="7">
                  <c:v>23.03</c:v>
                </c:pt>
                <c:pt idx="8">
                  <c:v>20.059999999999999</c:v>
                </c:pt>
              </c:numCache>
            </c:numRef>
          </c:yVal>
          <c:smooth val="0"/>
          <c:extLst>
            <c:ext xmlns:c16="http://schemas.microsoft.com/office/drawing/2014/chart" uri="{C3380CC4-5D6E-409C-BE32-E72D297353CC}">
              <c16:uniqueId val="{00000001-0C7F-495F-9174-64BAF3D15910}"/>
            </c:ext>
          </c:extLst>
        </c:ser>
        <c:ser>
          <c:idx val="3"/>
          <c:order val="2"/>
          <c:spPr>
            <a:ln w="57150" cap="rnd">
              <a:solidFill>
                <a:srgbClr val="C00000"/>
              </a:solidFill>
              <a:prstDash val="sysDash"/>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[1]Sheet1!$B$25:$J$25</c:f>
              <c:numCache>
                <c:formatCode>General</c:formatCode>
                <c:ptCount val="9"/>
                <c:pt idx="0">
                  <c:v>66.63</c:v>
                </c:pt>
                <c:pt idx="1">
                  <c:v>53.44</c:v>
                </c:pt>
                <c:pt idx="2">
                  <c:v>34.65</c:v>
                </c:pt>
                <c:pt idx="3">
                  <c:v>25.34</c:v>
                </c:pt>
                <c:pt idx="4">
                  <c:v>20.21</c:v>
                </c:pt>
                <c:pt idx="5">
                  <c:v>14.34</c:v>
                </c:pt>
                <c:pt idx="6">
                  <c:v>11.16</c:v>
                </c:pt>
                <c:pt idx="7">
                  <c:v>8.65</c:v>
                </c:pt>
                <c:pt idx="8">
                  <c:v>6.85</c:v>
                </c:pt>
              </c:numCache>
            </c:numRef>
          </c:yVal>
          <c:smooth val="0"/>
          <c:extLst>
            <c:ext xmlns:c16="http://schemas.microsoft.com/office/drawing/2014/chart" uri="{C3380CC4-5D6E-409C-BE32-E72D297353CC}">
              <c16:uniqueId val="{00000002-0C7F-495F-9174-64BAF3D15910}"/>
            </c:ext>
          </c:extLst>
        </c:ser>
        <c:ser>
          <c:idx val="6"/>
          <c:order val="3"/>
          <c:spPr>
            <a:ln w="57150" cap="rnd">
              <a:solidFill>
                <a:srgbClr val="00B050"/>
              </a:solidFill>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[1]Sheet1!$B$28:$J$28</c:f>
              <c:numCache>
                <c:formatCode>General</c:formatCode>
                <c:ptCount val="9"/>
                <c:pt idx="0">
                  <c:v>91.27</c:v>
                </c:pt>
                <c:pt idx="1">
                  <c:v>82.66</c:v>
                </c:pt>
                <c:pt idx="2">
                  <c:v>65.66</c:v>
                </c:pt>
                <c:pt idx="3">
                  <c:v>57.55</c:v>
                </c:pt>
                <c:pt idx="4">
                  <c:v>50.92</c:v>
                </c:pt>
                <c:pt idx="5">
                  <c:v>42.18</c:v>
                </c:pt>
                <c:pt idx="6">
                  <c:v>36.96</c:v>
                </c:pt>
                <c:pt idx="7">
                  <c:v>32.06</c:v>
                </c:pt>
                <c:pt idx="8">
                  <c:v>29.23</c:v>
                </c:pt>
              </c:numCache>
            </c:numRef>
          </c:yVal>
          <c:smooth val="0"/>
          <c:extLst>
            <c:ext xmlns:c16="http://schemas.microsoft.com/office/drawing/2014/chart" uri="{C3380CC4-5D6E-409C-BE32-E72D297353CC}">
              <c16:uniqueId val="{00000003-0C7F-495F-9174-64BAF3D15910}"/>
            </c:ext>
          </c:extLst>
        </c:ser>
        <c:ser>
          <c:idx val="7"/>
          <c:order val="4"/>
          <c:spPr>
            <a:ln w="57150" cap="rnd">
              <a:solidFill>
                <a:schemeClr val="accent6">
                  <a:lumMod val="60000"/>
                  <a:lumOff val="40000"/>
                </a:schemeClr>
              </a:solidFill>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[1]Sheet1!$B$29:$J$29</c:f>
              <c:numCache>
                <c:formatCode>General</c:formatCode>
                <c:ptCount val="9"/>
                <c:pt idx="0">
                  <c:v>81.7</c:v>
                </c:pt>
                <c:pt idx="1">
                  <c:v>69.81</c:v>
                </c:pt>
                <c:pt idx="2">
                  <c:v>53.87</c:v>
                </c:pt>
                <c:pt idx="3">
                  <c:v>46.01</c:v>
                </c:pt>
                <c:pt idx="4">
                  <c:v>40.369999999999997</c:v>
                </c:pt>
                <c:pt idx="5">
                  <c:v>31.9</c:v>
                </c:pt>
                <c:pt idx="6">
                  <c:v>26.15</c:v>
                </c:pt>
                <c:pt idx="7">
                  <c:v>23.15</c:v>
                </c:pt>
                <c:pt idx="8">
                  <c:v>20.84</c:v>
                </c:pt>
              </c:numCache>
            </c:numRef>
          </c:yVal>
          <c:smooth val="0"/>
          <c:extLst>
            <c:ext xmlns:c16="http://schemas.microsoft.com/office/drawing/2014/chart" uri="{C3380CC4-5D6E-409C-BE32-E72D297353CC}">
              <c16:uniqueId val="{00000004-0C7F-495F-9174-64BAF3D15910}"/>
            </c:ext>
          </c:extLst>
        </c:ser>
        <c:ser>
          <c:idx val="10"/>
          <c:order val="5"/>
          <c:spPr>
            <a:ln w="57150" cap="rnd">
              <a:solidFill>
                <a:srgbClr val="0070C0"/>
              </a:solidFill>
              <a:round/>
            </a:ln>
            <a:effectLst/>
          </c:spPr>
          <c:marker>
            <c:symbol val="none"/>
          </c:marker>
          <c:xVal>
            <c:numRef>
              <c:f>[1]Sheet1!$B$21:$J$21</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[1]Sheet1!$B$32:$J$32</c:f>
              <c:numCache>
                <c:formatCode>General</c:formatCode>
                <c:ptCount val="9"/>
                <c:pt idx="0">
                  <c:v>92.69</c:v>
                </c:pt>
                <c:pt idx="1">
                  <c:v>84.73</c:v>
                </c:pt>
                <c:pt idx="2">
                  <c:v>69.78</c:v>
                </c:pt>
                <c:pt idx="3">
                  <c:v>58.24</c:v>
                </c:pt>
                <c:pt idx="4">
                  <c:v>51.48</c:v>
                </c:pt>
                <c:pt idx="5">
                  <c:v>42.94</c:v>
                </c:pt>
                <c:pt idx="6">
                  <c:v>38.04</c:v>
                </c:pt>
                <c:pt idx="7">
                  <c:v>31.84</c:v>
                </c:pt>
                <c:pt idx="8">
                  <c:v>30.3</c:v>
                </c:pt>
              </c:numCache>
            </c:numRef>
          </c:yVal>
          <c:smooth val="0"/>
          <c:extLst>
            <c:ext xmlns:c16="http://schemas.microsoft.com/office/drawing/2014/chart" uri="{C3380CC4-5D6E-409C-BE32-E72D297353CC}">
              <c16:uniqueId val="{00000005-0C7F-495F-9174-64BAF3D15910}"/>
            </c:ext>
          </c:extLst>
        </c:ser>
        <c:ser>
          <c:idx val="4"/>
          <c:order val="6"/>
          <c:tx>
            <c:v>Resnet50 (Mahal)</c:v>
          </c:tx>
          <c:spPr>
            <a:ln w="57150" cap="rnd">
              <a:solidFill>
                <a:schemeClr val="accent2">
                  <a:lumMod val="60000"/>
                  <a:lumOff val="40000"/>
                </a:schemeClr>
              </a:solidFill>
              <a:prstDash val="dash"/>
              <a:round/>
            </a:ln>
            <a:effectLst/>
          </c:spPr>
          <c:marker>
            <c:symbol val="none"/>
          </c:marker>
          <c:xVal>
            <c:numRef>
              <c:f>Sheet1!$B$26:$J$26</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Sheet1!$B$38:$J$38</c:f>
              <c:numCache>
                <c:formatCode>General</c:formatCode>
                <c:ptCount val="9"/>
                <c:pt idx="0">
                  <c:v>83.56</c:v>
                </c:pt>
                <c:pt idx="1">
                  <c:v>74.099999999999994</c:v>
                </c:pt>
                <c:pt idx="2">
                  <c:v>62.4</c:v>
                </c:pt>
                <c:pt idx="3">
                  <c:v>54.36</c:v>
                </c:pt>
                <c:pt idx="4">
                  <c:v>50.13</c:v>
                </c:pt>
                <c:pt idx="5">
                  <c:v>41.97</c:v>
                </c:pt>
                <c:pt idx="6">
                  <c:v>36.94</c:v>
                </c:pt>
                <c:pt idx="7">
                  <c:v>32.630000000000003</c:v>
                </c:pt>
                <c:pt idx="8">
                  <c:v>29.3</c:v>
                </c:pt>
              </c:numCache>
            </c:numRef>
          </c:yVal>
          <c:smooth val="0"/>
          <c:extLst>
            <c:ext xmlns:c16="http://schemas.microsoft.com/office/drawing/2014/chart" uri="{C3380CC4-5D6E-409C-BE32-E72D297353CC}">
              <c16:uniqueId val="{00000006-0C7F-495F-9174-64BAF3D15910}"/>
            </c:ext>
          </c:extLst>
        </c:ser>
        <c:dLbls>
          <c:showLegendKey val="0"/>
          <c:showVal val="0"/>
          <c:showCatName val="0"/>
          <c:showSerName val="0"/>
          <c:showPercent val="0"/>
          <c:showBubbleSize val="0"/>
        </c:dLbls>
        <c:axId val="823877376"/>
        <c:axId val="823877704"/>
        <c:extLst>
          <c:ext xmlns:c15="http://schemas.microsoft.com/office/drawing/2012/chart" uri="{02D57815-91ED-43cb-92C2-25804820EDAC}">
            <c15:filteredScatterSeries>
              <c15:ser>
                <c:idx val="11"/>
                <c:order val="7"/>
                <c:spPr>
                  <a:ln w="19050" cap="rnd">
                    <a:solidFill>
                      <a:schemeClr val="accent6">
                        <a:lumMod val="75000"/>
                      </a:schemeClr>
                    </a:solidFill>
                    <a:round/>
                  </a:ln>
                  <a:effectLst/>
                </c:spPr>
                <c:marker>
                  <c:symbol val="none"/>
                </c:marker>
                <c:xVal>
                  <c:numRef>
                    <c:extLst>
                      <c:ext uri="{02D57815-91ED-43cb-92C2-25804820EDAC}">
                        <c15:formulaRef>
                          <c15:sqref>Sheet1!$B$26:$J$26</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c:ext uri="{02D57815-91ED-43cb-92C2-25804820EDAC}">
                        <c15:formulaRef>
                          <c15:sqref>Sheet1!$B$40:$J$40</c15:sqref>
                        </c15:formulaRef>
                      </c:ext>
                    </c:extLst>
                    <c:numCache>
                      <c:formatCode>General</c:formatCode>
                      <c:ptCount val="9"/>
                      <c:pt idx="0">
                        <c:v>95.56</c:v>
                      </c:pt>
                      <c:pt idx="1">
                        <c:v>84.08</c:v>
                      </c:pt>
                      <c:pt idx="2">
                        <c:v>59.57</c:v>
                      </c:pt>
                      <c:pt idx="3">
                        <c:v>50.14</c:v>
                      </c:pt>
                      <c:pt idx="4">
                        <c:v>42.95</c:v>
                      </c:pt>
                      <c:pt idx="5">
                        <c:v>33.86</c:v>
                      </c:pt>
                      <c:pt idx="6">
                        <c:v>28.9</c:v>
                      </c:pt>
                      <c:pt idx="7">
                        <c:v>25.21</c:v>
                      </c:pt>
                      <c:pt idx="8">
                        <c:v>22.07</c:v>
                      </c:pt>
                    </c:numCache>
                  </c:numRef>
                </c:yVal>
                <c:smooth val="0"/>
                <c:extLst>
                  <c:ext xmlns:c16="http://schemas.microsoft.com/office/drawing/2014/chart" uri="{C3380CC4-5D6E-409C-BE32-E72D297353CC}">
                    <c16:uniqueId val="{0000000A-0C7F-495F-9174-64BAF3D15910}"/>
                  </c:ext>
                </c:extLst>
              </c15:ser>
            </c15:filteredScatterSeries>
          </c:ext>
        </c:extLst>
      </c:scatterChart>
      <c:valAx>
        <c:axId val="823877376"/>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Set</a:t>
                </a:r>
                <a:r>
                  <a:rPr lang="en-US" sz="1600" b="1" baseline="0" dirty="0"/>
                  <a:t> Size</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3877704"/>
        <c:crosses val="autoZero"/>
        <c:crossBetween val="midCat"/>
        <c:majorUnit val="75"/>
        <c:minorUnit val="25"/>
      </c:valAx>
      <c:valAx>
        <c:axId val="823877704"/>
        <c:scaling>
          <c:orientation val="minMax"/>
          <c:max val="100"/>
        </c:scaling>
        <c:delete val="0"/>
        <c:axPos val="l"/>
        <c:majorGridlines>
          <c:spPr>
            <a:ln w="28575" cap="flat" cmpd="sng" algn="ctr">
              <a:solidFill>
                <a:schemeClr val="tx1">
                  <a:lumMod val="15000"/>
                  <a:lumOff val="85000"/>
                </a:schemeClr>
              </a:solidFill>
              <a:prstDash val="dash"/>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823877376"/>
        <c:crosses val="autoZero"/>
        <c:crossBetween val="midCat"/>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dirty="0"/>
              <a:t>Recall</a:t>
            </a:r>
            <a:r>
              <a:rPr lang="en-US" sz="2000" b="1" baseline="0" dirty="0"/>
              <a:t> @1</a:t>
            </a:r>
            <a:endParaRPr lang="en-US" sz="2000" b="1" dirty="0"/>
          </a:p>
        </c:rich>
      </c:tx>
      <c:layout>
        <c:manualLayout>
          <c:xMode val="edge"/>
          <c:yMode val="edge"/>
          <c:x val="0.43385029922902829"/>
          <c:y val="2.154054993786565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47884448716211"/>
          <c:y val="1.4811519017332681E-2"/>
          <c:w val="0.83461691701682827"/>
          <c:h val="0.85557457360472389"/>
        </c:manualLayout>
      </c:layout>
      <c:scatterChart>
        <c:scatterStyle val="lineMarker"/>
        <c:varyColors val="0"/>
        <c:ser>
          <c:idx val="12"/>
          <c:order val="0"/>
          <c:tx>
            <c:strRef>
              <c:f>'C:\Users\Anand Bhattad\Desktop\NIPS_final\[Anomaly_Detection_copy.xlsx]Sheet1'!$A$18</c:f>
              <c:strCache>
                <c:ptCount val="1"/>
                <c:pt idx="0">
                  <c:v>Weighted(IRF+adv)</c:v>
                </c:pt>
              </c:strCache>
            </c:strRef>
          </c:tx>
          <c:spPr>
            <a:ln w="57150" cap="rnd">
              <a:solidFill>
                <a:srgbClr val="0070C0"/>
              </a:solidFill>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[2]Sheet1!$B$18:$J$18</c:f>
              <c:numCache>
                <c:formatCode>General</c:formatCode>
                <c:ptCount val="9"/>
                <c:pt idx="0">
                  <c:v>50.73</c:v>
                </c:pt>
                <c:pt idx="1">
                  <c:v>41.23</c:v>
                </c:pt>
                <c:pt idx="2">
                  <c:v>29.71</c:v>
                </c:pt>
                <c:pt idx="3">
                  <c:v>23.47</c:v>
                </c:pt>
                <c:pt idx="4">
                  <c:v>20.16</c:v>
                </c:pt>
                <c:pt idx="5">
                  <c:v>15.74</c:v>
                </c:pt>
                <c:pt idx="6">
                  <c:v>13.87</c:v>
                </c:pt>
                <c:pt idx="7">
                  <c:v>11.24</c:v>
                </c:pt>
                <c:pt idx="8">
                  <c:v>10.65</c:v>
                </c:pt>
              </c:numCache>
            </c:numRef>
          </c:yVal>
          <c:smooth val="0"/>
          <c:extLst>
            <c:ext xmlns:c16="http://schemas.microsoft.com/office/drawing/2014/chart" uri="{C3380CC4-5D6E-409C-BE32-E72D297353CC}">
              <c16:uniqueId val="{00000000-CBB9-4E22-96AE-27642CE634E0}"/>
            </c:ext>
          </c:extLst>
        </c:ser>
        <c:ser>
          <c:idx val="11"/>
          <c:order val="4"/>
          <c:tx>
            <c:strRef>
              <c:f>'C:\Users\Anand Bhattad\Desktop\NIPS_final\[Anomaly_Detection_copy.xlsx]Sheet1'!$A$14</c:f>
              <c:strCache>
                <c:ptCount val="1"/>
                <c:pt idx="0">
                  <c:v>Mean(IRF+adv)</c:v>
                </c:pt>
              </c:strCache>
            </c:strRef>
          </c:tx>
          <c:spPr>
            <a:ln w="57150" cap="rnd">
              <a:solidFill>
                <a:srgbClr val="00B050"/>
              </a:solidFill>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[2]Sheet1!$B$14:$J$14</c:f>
              <c:numCache>
                <c:formatCode>General</c:formatCode>
                <c:ptCount val="9"/>
                <c:pt idx="0">
                  <c:v>49.26</c:v>
                </c:pt>
                <c:pt idx="1">
                  <c:v>40.700000000000003</c:v>
                </c:pt>
                <c:pt idx="2">
                  <c:v>29</c:v>
                </c:pt>
                <c:pt idx="3">
                  <c:v>22.95</c:v>
                </c:pt>
                <c:pt idx="4">
                  <c:v>19</c:v>
                </c:pt>
                <c:pt idx="5">
                  <c:v>14.25</c:v>
                </c:pt>
                <c:pt idx="6">
                  <c:v>12.52</c:v>
                </c:pt>
                <c:pt idx="7">
                  <c:v>10.8</c:v>
                </c:pt>
                <c:pt idx="8">
                  <c:v>9.92</c:v>
                </c:pt>
              </c:numCache>
            </c:numRef>
          </c:yVal>
          <c:smooth val="0"/>
          <c:extLst>
            <c:ext xmlns:c16="http://schemas.microsoft.com/office/drawing/2014/chart" uri="{C3380CC4-5D6E-409C-BE32-E72D297353CC}">
              <c16:uniqueId val="{00000001-CBB9-4E22-96AE-27642CE634E0}"/>
            </c:ext>
          </c:extLst>
        </c:ser>
        <c:ser>
          <c:idx val="4"/>
          <c:order val="5"/>
          <c:tx>
            <c:strRef>
              <c:f>'C:\Users\Anand Bhattad\Desktop\NIPS_final\[Anomaly_Detection_copy.xlsx]Sheet1'!$A$15</c:f>
              <c:strCache>
                <c:ptCount val="1"/>
                <c:pt idx="0">
                  <c:v>ocSVM(IRF)</c:v>
                </c:pt>
              </c:strCache>
            </c:strRef>
          </c:tx>
          <c:spPr>
            <a:ln w="57150" cap="rnd">
              <a:solidFill>
                <a:schemeClr val="accent6">
                  <a:lumMod val="60000"/>
                  <a:lumOff val="40000"/>
                </a:schemeClr>
              </a:solidFill>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[2]Sheet1!$B$15:$J$15</c:f>
              <c:numCache>
                <c:formatCode>General</c:formatCode>
                <c:ptCount val="9"/>
                <c:pt idx="0">
                  <c:v>39.68</c:v>
                </c:pt>
                <c:pt idx="1">
                  <c:v>31.61</c:v>
                </c:pt>
                <c:pt idx="2">
                  <c:v>21.34</c:v>
                </c:pt>
                <c:pt idx="3">
                  <c:v>17.46</c:v>
                </c:pt>
                <c:pt idx="4">
                  <c:v>15.24</c:v>
                </c:pt>
                <c:pt idx="5">
                  <c:v>11.77</c:v>
                </c:pt>
                <c:pt idx="6">
                  <c:v>10.9</c:v>
                </c:pt>
                <c:pt idx="7">
                  <c:v>9.6</c:v>
                </c:pt>
                <c:pt idx="8">
                  <c:v>9.1199999999999992</c:v>
                </c:pt>
              </c:numCache>
            </c:numRef>
          </c:yVal>
          <c:smooth val="0"/>
          <c:extLst>
            <c:ext xmlns:c16="http://schemas.microsoft.com/office/drawing/2014/chart" uri="{C3380CC4-5D6E-409C-BE32-E72D297353CC}">
              <c16:uniqueId val="{00000003-CBB9-4E22-96AE-27642CE634E0}"/>
            </c:ext>
          </c:extLst>
        </c:ser>
        <c:ser>
          <c:idx val="14"/>
          <c:order val="8"/>
          <c:tx>
            <c:v>Resnet50 (Mahal)</c:v>
          </c:tx>
          <c:spPr>
            <a:ln w="57150" cap="rnd">
              <a:solidFill>
                <a:schemeClr val="accent2">
                  <a:lumMod val="60000"/>
                  <a:lumOff val="40000"/>
                </a:schemeClr>
              </a:solidFill>
              <a:prstDash val="dash"/>
              <a:round/>
            </a:ln>
            <a:effectLst/>
          </c:spPr>
          <c:marker>
            <c:symbol val="none"/>
          </c:marker>
          <c:xVal>
            <c:numRef>
              <c:f>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Sheet1!$B$19:$J$19</c:f>
              <c:numCache>
                <c:formatCode>General</c:formatCode>
                <c:ptCount val="9"/>
                <c:pt idx="0">
                  <c:v>46.99</c:v>
                </c:pt>
                <c:pt idx="1">
                  <c:v>39.6</c:v>
                </c:pt>
                <c:pt idx="2">
                  <c:v>29.97</c:v>
                </c:pt>
                <c:pt idx="3">
                  <c:v>24.53</c:v>
                </c:pt>
                <c:pt idx="4">
                  <c:v>21.93</c:v>
                </c:pt>
                <c:pt idx="5">
                  <c:v>18</c:v>
                </c:pt>
                <c:pt idx="6">
                  <c:v>15.14</c:v>
                </c:pt>
                <c:pt idx="7">
                  <c:v>13.33</c:v>
                </c:pt>
                <c:pt idx="8">
                  <c:v>12.52</c:v>
                </c:pt>
              </c:numCache>
            </c:numRef>
          </c:yVal>
          <c:smooth val="0"/>
          <c:extLst>
            <c:ext xmlns:c16="http://schemas.microsoft.com/office/drawing/2014/chart" uri="{C3380CC4-5D6E-409C-BE32-E72D297353CC}">
              <c16:uniqueId val="{00000004-CBB9-4E22-96AE-27642CE634E0}"/>
            </c:ext>
          </c:extLst>
        </c:ser>
        <c:ser>
          <c:idx val="3"/>
          <c:order val="9"/>
          <c:tx>
            <c:v>AE Residuals</c:v>
          </c:tx>
          <c:spPr>
            <a:ln w="57150" cap="rnd">
              <a:solidFill>
                <a:srgbClr val="FF0000"/>
              </a:solidFill>
              <a:prstDash val="sysDash"/>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[2]Sheet1!$B$6:$J$6</c:f>
              <c:numCache>
                <c:formatCode>General</c:formatCode>
                <c:ptCount val="9"/>
                <c:pt idx="0">
                  <c:v>36.31</c:v>
                </c:pt>
                <c:pt idx="1">
                  <c:v>29.92</c:v>
                </c:pt>
                <c:pt idx="2">
                  <c:v>20.32</c:v>
                </c:pt>
                <c:pt idx="3">
                  <c:v>15.25</c:v>
                </c:pt>
                <c:pt idx="4">
                  <c:v>13.42</c:v>
                </c:pt>
                <c:pt idx="5">
                  <c:v>9.76</c:v>
                </c:pt>
                <c:pt idx="6">
                  <c:v>7.31</c:v>
                </c:pt>
                <c:pt idx="7">
                  <c:v>6.68</c:v>
                </c:pt>
                <c:pt idx="8">
                  <c:v>5.5</c:v>
                </c:pt>
              </c:numCache>
            </c:numRef>
          </c:yVal>
          <c:smooth val="0"/>
          <c:extLst>
            <c:ext xmlns:c16="http://schemas.microsoft.com/office/drawing/2014/chart" uri="{C3380CC4-5D6E-409C-BE32-E72D297353CC}">
              <c16:uniqueId val="{00000005-CBB9-4E22-96AE-27642CE634E0}"/>
            </c:ext>
          </c:extLst>
        </c:ser>
        <c:ser>
          <c:idx val="6"/>
          <c:order val="11"/>
          <c:tx>
            <c:v>BEGAN Residuals</c:v>
          </c:tx>
          <c:spPr>
            <a:ln w="57150" cap="rnd">
              <a:solidFill>
                <a:srgbClr val="C00000"/>
              </a:solidFill>
              <a:prstDash val="sysDash"/>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[2]Sheet1!$B$9:$J$9</c:f>
              <c:numCache>
                <c:formatCode>General</c:formatCode>
                <c:ptCount val="9"/>
                <c:pt idx="0">
                  <c:v>21.72</c:v>
                </c:pt>
                <c:pt idx="1">
                  <c:v>15.65</c:v>
                </c:pt>
                <c:pt idx="2">
                  <c:v>8.39</c:v>
                </c:pt>
                <c:pt idx="3">
                  <c:v>5.62</c:v>
                </c:pt>
                <c:pt idx="4">
                  <c:v>4.25</c:v>
                </c:pt>
                <c:pt idx="5">
                  <c:v>2.35</c:v>
                </c:pt>
                <c:pt idx="6">
                  <c:v>1.94</c:v>
                </c:pt>
                <c:pt idx="7">
                  <c:v>1.65</c:v>
                </c:pt>
                <c:pt idx="8">
                  <c:v>1.22</c:v>
                </c:pt>
              </c:numCache>
            </c:numRef>
          </c:yVal>
          <c:smooth val="0"/>
          <c:extLst>
            <c:ext xmlns:c16="http://schemas.microsoft.com/office/drawing/2014/chart" uri="{C3380CC4-5D6E-409C-BE32-E72D297353CC}">
              <c16:uniqueId val="{00000006-CBB9-4E22-96AE-27642CE634E0}"/>
            </c:ext>
          </c:extLst>
        </c:ser>
        <c:ser>
          <c:idx val="0"/>
          <c:order val="16"/>
          <c:tx>
            <c:v>chance</c:v>
          </c:tx>
          <c:spPr>
            <a:ln w="57150" cap="rnd">
              <a:solidFill>
                <a:schemeClr val="tx1"/>
              </a:solidFill>
              <a:prstDash val="sysDot"/>
              <a:round/>
            </a:ln>
            <a:effectLst/>
          </c:spPr>
          <c:marker>
            <c:symbol val="none"/>
          </c:marker>
          <c:xVal>
            <c:numRef>
              <c:f>[2]Sheet1!$B$2:$J$2</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[2]Sheet1!$B$3:$J$3</c:f>
              <c:numCache>
                <c:formatCode>General</c:formatCode>
                <c:ptCount val="9"/>
                <c:pt idx="0">
                  <c:v>6.25</c:v>
                </c:pt>
                <c:pt idx="1">
                  <c:v>4</c:v>
                </c:pt>
                <c:pt idx="2">
                  <c:v>2</c:v>
                </c:pt>
                <c:pt idx="3">
                  <c:v>1.3333333333333333</c:v>
                </c:pt>
                <c:pt idx="4">
                  <c:v>1</c:v>
                </c:pt>
                <c:pt idx="5">
                  <c:v>0.66666666666666663</c:v>
                </c:pt>
                <c:pt idx="6">
                  <c:v>0.5</c:v>
                </c:pt>
                <c:pt idx="7">
                  <c:v>0.4</c:v>
                </c:pt>
                <c:pt idx="8">
                  <c:v>0.33333333333333331</c:v>
                </c:pt>
              </c:numCache>
            </c:numRef>
          </c:yVal>
          <c:smooth val="0"/>
          <c:extLst>
            <c:ext xmlns:c16="http://schemas.microsoft.com/office/drawing/2014/chart" uri="{C3380CC4-5D6E-409C-BE32-E72D297353CC}">
              <c16:uniqueId val="{00000007-CBB9-4E22-96AE-27642CE634E0}"/>
            </c:ext>
          </c:extLst>
        </c:ser>
        <c:dLbls>
          <c:showLegendKey val="0"/>
          <c:showVal val="0"/>
          <c:showCatName val="0"/>
          <c:showSerName val="0"/>
          <c:showPercent val="0"/>
          <c:showBubbleSize val="0"/>
        </c:dLbls>
        <c:axId val="508937072"/>
        <c:axId val="508937728"/>
        <c:extLst>
          <c:ext xmlns:c15="http://schemas.microsoft.com/office/drawing/2012/chart" uri="{02D57815-91ED-43cb-92C2-25804820EDAC}">
            <c15:filteredScatterSeries>
              <c15:ser>
                <c:idx val="13"/>
                <c:order val="1"/>
                <c:tx>
                  <c:v>Weighted(IRF)</c:v>
                </c:tx>
                <c:spPr>
                  <a:ln w="28575" cap="rnd">
                    <a:solidFill>
                      <a:schemeClr val="accent1">
                        <a:lumMod val="60000"/>
                        <a:lumOff val="40000"/>
                      </a:schemeClr>
                    </a:solidFill>
                    <a:prstDash val="lgDash"/>
                    <a:round/>
                  </a:ln>
                  <a:effectLst/>
                </c:spPr>
                <c:marker>
                  <c:symbol val="none"/>
                </c:marker>
                <c:xVal>
                  <c:numRef>
                    <c:extLst>
                      <c:ex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c:ext uri="{02D57815-91ED-43cb-92C2-25804820EDAC}">
                        <c15:formulaRef>
                          <c15:sqref>[2]Sheet1!$B$17:$J$17</c15:sqref>
                        </c15:formulaRef>
                      </c:ext>
                    </c:extLst>
                    <c:numCache>
                      <c:formatCode>General</c:formatCode>
                      <c:ptCount val="9"/>
                      <c:pt idx="0">
                        <c:v>49.47</c:v>
                      </c:pt>
                      <c:pt idx="1">
                        <c:v>40.090000000000003</c:v>
                      </c:pt>
                      <c:pt idx="2">
                        <c:v>28.31</c:v>
                      </c:pt>
                      <c:pt idx="3">
                        <c:v>23.11</c:v>
                      </c:pt>
                      <c:pt idx="4">
                        <c:v>19.68</c:v>
                      </c:pt>
                      <c:pt idx="5">
                        <c:v>15.53</c:v>
                      </c:pt>
                      <c:pt idx="6">
                        <c:v>12.39</c:v>
                      </c:pt>
                      <c:pt idx="7">
                        <c:v>10.97</c:v>
                      </c:pt>
                      <c:pt idx="8">
                        <c:v>10.15</c:v>
                      </c:pt>
                    </c:numCache>
                  </c:numRef>
                </c:yVal>
                <c:smooth val="0"/>
                <c:extLst>
                  <c:ext xmlns:c16="http://schemas.microsoft.com/office/drawing/2014/chart" uri="{C3380CC4-5D6E-409C-BE32-E72D297353CC}">
                    <c16:uniqueId val="{00000008-CBB9-4E22-96AE-27642CE634E0}"/>
                  </c:ext>
                </c:extLst>
              </c15:ser>
            </c15:filteredScatterSeries>
            <c15:filteredScatterSeries>
              <c15:ser>
                <c:idx val="17"/>
                <c:order val="2"/>
                <c:tx>
                  <c:v>log(LFDR(Mean(IRF+adv)))</c:v>
                </c:tx>
                <c:spPr>
                  <a:ln w="57150" cap="rnd">
                    <a:solidFill>
                      <a:schemeClr val="accent6">
                        <a:lumMod val="75000"/>
                      </a:schemeClr>
                    </a:solidFill>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Sheet1!$B$22:$J$22</c15:sqref>
                        </c15:formulaRef>
                      </c:ext>
                    </c:extLst>
                    <c:numCache>
                      <c:formatCode>General</c:formatCode>
                      <c:ptCount val="9"/>
                      <c:pt idx="0">
                        <c:v>47.72</c:v>
                      </c:pt>
                      <c:pt idx="1">
                        <c:v>38.56</c:v>
                      </c:pt>
                      <c:pt idx="2">
                        <c:v>27.43</c:v>
                      </c:pt>
                      <c:pt idx="3">
                        <c:v>23.18</c:v>
                      </c:pt>
                      <c:pt idx="4">
                        <c:v>20.420000000000002</c:v>
                      </c:pt>
                      <c:pt idx="5">
                        <c:v>16.619999999999997</c:v>
                      </c:pt>
                      <c:pt idx="6">
                        <c:v>15.59</c:v>
                      </c:pt>
                      <c:pt idx="7">
                        <c:v>14.25</c:v>
                      </c:pt>
                      <c:pt idx="8">
                        <c:v>12.85</c:v>
                      </c:pt>
                    </c:numCache>
                  </c:numRef>
                </c:yVal>
                <c:smooth val="0"/>
                <c:extLst xmlns:c15="http://schemas.microsoft.com/office/drawing/2012/chart">
                  <c:ext xmlns:c16="http://schemas.microsoft.com/office/drawing/2014/chart" uri="{C3380CC4-5D6E-409C-BE32-E72D297353CC}">
                    <c16:uniqueId val="{00000009-CBB9-4E22-96AE-27642CE634E0}"/>
                  </c:ext>
                </c:extLst>
              </c15:ser>
            </c15:filteredScatterSeries>
            <c15:filteredScatterSeries>
              <c15:ser>
                <c:idx val="15"/>
                <c:order val="3"/>
                <c:tx>
                  <c:v>Mean(IRF+adv+Equi)</c:v>
                </c:tx>
                <c:spPr>
                  <a:ln w="28575" cap="rnd">
                    <a:solidFill>
                      <a:schemeClr val="accent6">
                        <a:lumMod val="50000"/>
                      </a:schemeClr>
                    </a:solidFill>
                    <a:prstDash val="lgDash"/>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Sheet1!$B$20:$J$20</c15:sqref>
                        </c15:formulaRef>
                      </c:ext>
                    </c:extLst>
                    <c:numCache>
                      <c:formatCode>General</c:formatCode>
                      <c:ptCount val="9"/>
                      <c:pt idx="0">
                        <c:v>49.11</c:v>
                      </c:pt>
                      <c:pt idx="1">
                        <c:v>41.32</c:v>
                      </c:pt>
                      <c:pt idx="2">
                        <c:v>25.34</c:v>
                      </c:pt>
                      <c:pt idx="3">
                        <c:v>21.94</c:v>
                      </c:pt>
                      <c:pt idx="4">
                        <c:v>18.899999999999999</c:v>
                      </c:pt>
                      <c:pt idx="5">
                        <c:v>14.26</c:v>
                      </c:pt>
                      <c:pt idx="6">
                        <c:v>12.55</c:v>
                      </c:pt>
                      <c:pt idx="7">
                        <c:v>10.9</c:v>
                      </c:pt>
                      <c:pt idx="8">
                        <c:v>9.75</c:v>
                      </c:pt>
                    </c:numCache>
                  </c:numRef>
                </c:yVal>
                <c:smooth val="0"/>
                <c:extLst xmlns:c15="http://schemas.microsoft.com/office/drawing/2012/chart">
                  <c:ext xmlns:c16="http://schemas.microsoft.com/office/drawing/2014/chart" uri="{C3380CC4-5D6E-409C-BE32-E72D297353CC}">
                    <c16:uniqueId val="{0000000A-CBB9-4E22-96AE-27642CE634E0}"/>
                  </c:ext>
                </c:extLst>
              </c15:ser>
            </c15:filteredScatterSeries>
            <c15:filteredScatterSeries>
              <c15:ser>
                <c:idx val="1"/>
                <c:order val="6"/>
                <c:tx>
                  <c:strRef>
                    <c:extLst xmlns:c15="http://schemas.microsoft.com/office/drawing/2012/chart">
                      <c:ext xmlns:c15="http://schemas.microsoft.com/office/drawing/2012/chart" uri="{02D57815-91ED-43cb-92C2-25804820EDAC}">
                        <c15:formulaRef>
                          <c15:sqref>'C:\Users\Anand Bhattad\Desktop\NIPS_final\[Anomaly_Detection_copy.xlsx]Sheet1'!$A$4</c15:sqref>
                        </c15:formulaRef>
                      </c:ext>
                    </c:extLst>
                    <c:strCache>
                      <c:ptCount val="1"/>
                      <c:pt idx="0">
                        <c:v>AE_codes (Mahal)</c:v>
                      </c:pt>
                    </c:strCache>
                  </c:strRef>
                </c:tx>
                <c:spPr>
                  <a:ln w="19050" cap="rnd">
                    <a:solidFill>
                      <a:schemeClr val="accent2"/>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[2]Sheet1!$B$4:$J$4</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B-CBB9-4E22-96AE-27642CE634E0}"/>
                  </c:ext>
                </c:extLst>
              </c15:ser>
            </c15:filteredScatterSeries>
            <c15:filteredScatterSeries>
              <c15:ser>
                <c:idx val="2"/>
                <c:order val="7"/>
                <c:tx>
                  <c:strRef>
                    <c:extLst xmlns:c15="http://schemas.microsoft.com/office/drawing/2012/chart">
                      <c:ext xmlns:c15="http://schemas.microsoft.com/office/drawing/2012/chart" uri="{02D57815-91ED-43cb-92C2-25804820EDAC}">
                        <c15:formulaRef>
                          <c15:sqref>'C:\Users\Anand Bhattad\Desktop\NIPS_final\[Anomaly_Detection_copy.xlsx]Sheet1'!$A$5</c15:sqref>
                        </c15:formulaRef>
                      </c:ext>
                    </c:extLst>
                    <c:strCache>
                      <c:ptCount val="1"/>
                      <c:pt idx="0">
                        <c:v>AE_codes (OCSVM)</c:v>
                      </c:pt>
                    </c:strCache>
                  </c:strRef>
                </c:tx>
                <c:spPr>
                  <a:ln w="19050" cap="rnd">
                    <a:solidFill>
                      <a:schemeClr val="accent3"/>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[2]Sheet1!$B$5:$J$5</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C-CBB9-4E22-96AE-27642CE634E0}"/>
                  </c:ext>
                </c:extLst>
              </c15:ser>
            </c15:filteredScatterSeries>
            <c15:filteredScatterSeries>
              <c15:ser>
                <c:idx val="5"/>
                <c:order val="10"/>
                <c:tx>
                  <c:strRef>
                    <c:extLst xmlns:c15="http://schemas.microsoft.com/office/drawing/2012/chart">
                      <c:ext xmlns:c15="http://schemas.microsoft.com/office/drawing/2012/chart" uri="{02D57815-91ED-43cb-92C2-25804820EDAC}">
                        <c15:formulaRef>
                          <c15:sqref>'C:\Users\Anand Bhattad\Desktop\NIPS_final\[Anomaly_Detection_copy.xlsx]Sheet1'!$A$8</c15:sqref>
                        </c15:formulaRef>
                      </c:ext>
                    </c:extLst>
                    <c:strCache>
                      <c:ptCount val="1"/>
                      <c:pt idx="0">
                        <c:v>AE_residuals + log(lfdr)</c:v>
                      </c:pt>
                    </c:strCache>
                  </c:strRef>
                </c:tx>
                <c:spPr>
                  <a:ln w="19050" cap="rnd">
                    <a:solidFill>
                      <a:schemeClr val="accent6"/>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[2]Sheet1!$B$8:$J$8</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D-CBB9-4E22-96AE-27642CE634E0}"/>
                  </c:ext>
                </c:extLst>
              </c15:ser>
            </c15:filteredScatterSeries>
            <c15:filteredScatterSeries>
              <c15:ser>
                <c:idx val="9"/>
                <c:order val="12"/>
                <c:tx>
                  <c:strRef>
                    <c:extLst xmlns:c15="http://schemas.microsoft.com/office/drawing/2012/chart">
                      <c:ext xmlns:c15="http://schemas.microsoft.com/office/drawing/2012/chart" uri="{02D57815-91ED-43cb-92C2-25804820EDAC}">
                        <c15:formulaRef>
                          <c15:sqref>'C:\Users\Anand Bhattad\Desktop\NIPS_final\[Anomaly_Detection_copy.xlsx]Sheet1'!$A$7</c15:sqref>
                        </c15:formulaRef>
                      </c:ext>
                    </c:extLst>
                    <c:strCache>
                      <c:ptCount val="1"/>
                      <c:pt idx="0">
                        <c:v>ocSVM(AE Residuals)</c:v>
                      </c:pt>
                    </c:strCache>
                  </c:strRef>
                </c:tx>
                <c:spPr>
                  <a:ln w="28575" cap="rnd">
                    <a:solidFill>
                      <a:schemeClr val="accent2"/>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[2]Sheet1!$B$7:$J$7</c15:sqref>
                        </c15:formulaRef>
                      </c:ext>
                    </c:extLst>
                    <c:numCache>
                      <c:formatCode>General</c:formatCode>
                      <c:ptCount val="9"/>
                      <c:pt idx="0">
                        <c:v>35.17</c:v>
                      </c:pt>
                      <c:pt idx="1">
                        <c:v>27.65</c:v>
                      </c:pt>
                      <c:pt idx="2">
                        <c:v>19.559999999999999</c:v>
                      </c:pt>
                      <c:pt idx="3">
                        <c:v>15.07</c:v>
                      </c:pt>
                      <c:pt idx="4">
                        <c:v>12.34</c:v>
                      </c:pt>
                      <c:pt idx="5">
                        <c:v>10.55</c:v>
                      </c:pt>
                      <c:pt idx="6">
                        <c:v>8.3699999999999992</c:v>
                      </c:pt>
                      <c:pt idx="7">
                        <c:v>7.01</c:v>
                      </c:pt>
                      <c:pt idx="8">
                        <c:v>6.34</c:v>
                      </c:pt>
                    </c:numCache>
                  </c:numRef>
                </c:yVal>
                <c:smooth val="0"/>
                <c:extLst xmlns:c15="http://schemas.microsoft.com/office/drawing/2012/chart">
                  <c:ext xmlns:c16="http://schemas.microsoft.com/office/drawing/2014/chart" uri="{C3380CC4-5D6E-409C-BE32-E72D297353CC}">
                    <c16:uniqueId val="{0000000E-CBB9-4E22-96AE-27642CE634E0}"/>
                  </c:ext>
                </c:extLst>
              </c15:ser>
            </c15:filteredScatterSeries>
            <c15:filteredScatterSeries>
              <c15:ser>
                <c:idx val="7"/>
                <c:order val="13"/>
                <c:tx>
                  <c:strRef>
                    <c:extLst xmlns:c15="http://schemas.microsoft.com/office/drawing/2012/chart">
                      <c:ext xmlns:c15="http://schemas.microsoft.com/office/drawing/2012/chart" uri="{02D57815-91ED-43cb-92C2-25804820EDAC}">
                        <c15:formulaRef>
                          <c15:sqref>'C:\Users\Anand Bhattad\Desktop\NIPS_final\[Anomaly_Detection_copy.xlsx]Sheet1'!$A$10</c15:sqref>
                        </c15:formulaRef>
                      </c:ext>
                    </c:extLst>
                    <c:strCache>
                      <c:ptCount val="1"/>
                      <c:pt idx="0">
                        <c:v>BEGAN_residuals+OCSVM </c:v>
                      </c:pt>
                    </c:strCache>
                  </c:strRef>
                </c:tx>
                <c:spPr>
                  <a:ln w="19050" cap="rnd">
                    <a:solidFill>
                      <a:schemeClr val="accent2">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[2]Sheet1!$B$10:$J$10</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0F-CBB9-4E22-96AE-27642CE634E0}"/>
                  </c:ext>
                </c:extLst>
              </c15:ser>
            </c15:filteredScatterSeries>
            <c15:filteredScatterSeries>
              <c15:ser>
                <c:idx val="8"/>
                <c:order val="14"/>
                <c:tx>
                  <c:strRef>
                    <c:extLst xmlns:c15="http://schemas.microsoft.com/office/drawing/2012/chart">
                      <c:ext xmlns:c15="http://schemas.microsoft.com/office/drawing/2012/chart" uri="{02D57815-91ED-43cb-92C2-25804820EDAC}">
                        <c15:formulaRef>
                          <c15:sqref>'C:\Users\Anand Bhattad\Desktop\NIPS_final\[Anomaly_Detection_copy.xlsx]Sheet1'!$A$11</c15:sqref>
                        </c15:formulaRef>
                      </c:ext>
                    </c:extLst>
                    <c:strCache>
                      <c:ptCount val="1"/>
                    </c:strCache>
                  </c:strRef>
                </c:tx>
                <c:spPr>
                  <a:ln w="19050" cap="rnd">
                    <a:solidFill>
                      <a:schemeClr val="accent3">
                        <a:lumMod val="60000"/>
                      </a:schemeClr>
                    </a:solidFill>
                    <a:round/>
                  </a:ln>
                  <a:effectLst/>
                </c:spPr>
                <c:marker>
                  <c:symbol val="none"/>
                </c:marker>
                <c:xVal>
                  <c:numRef>
                    <c:extLst xmlns:c15="http://schemas.microsoft.com/office/drawing/2012/chart">
                      <c:ext xmlns:c15="http://schemas.microsoft.com/office/drawing/2012/chart" uri="{02D57815-91ED-43cb-92C2-25804820EDAC}">
                        <c15:formulaRef>
                          <c15:sqref>[2]Sheet1!$B$2:$J$2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[2]Sheet1!$B$11:$J$11</c15:sqref>
                        </c15:formulaRef>
                      </c:ext>
                    </c:extLst>
                    <c:numCache>
                      <c:formatCode>General</c:formatCode>
                      <c:ptCount val="9"/>
                    </c:numCache>
                  </c:numRef>
                </c:yVal>
                <c:smooth val="0"/>
                <c:extLst xmlns:c15="http://schemas.microsoft.com/office/drawing/2012/chart">
                  <c:ext xmlns:c16="http://schemas.microsoft.com/office/drawing/2014/chart" uri="{C3380CC4-5D6E-409C-BE32-E72D297353CC}">
                    <c16:uniqueId val="{00000010-CBB9-4E22-96AE-27642CE634E0}"/>
                  </c:ext>
                </c:extLst>
              </c15:ser>
            </c15:filteredScatterSeries>
            <c15:filteredScatterSeries>
              <c15:ser>
                <c:idx val="16"/>
                <c:order val="15"/>
                <c:tx>
                  <c:v>AE codes (Mahal)</c:v>
                </c:tx>
                <c:spPr>
                  <a:ln w="57150" cap="rnd">
                    <a:solidFill>
                      <a:schemeClr val="accent2">
                        <a:lumMod val="50000"/>
                      </a:schemeClr>
                    </a:solidFill>
                    <a:prstDash val="sysDash"/>
                    <a:round/>
                  </a:ln>
                  <a:effectLst/>
                </c:spPr>
                <c:marker>
                  <c:symbol val="none"/>
                </c:marker>
                <c:xVal>
                  <c:numRef>
                    <c:extLst xmlns:c15="http://schemas.microsoft.com/office/drawing/2012/chart">
                      <c:ext xmlns:c15="http://schemas.microsoft.com/office/drawing/2012/chart" uri="{02D57815-91ED-43cb-92C2-25804820EDAC}">
                        <c15:formulaRef>
                          <c15:sqref>Sheet1!$B$2:$J$2</c15:sqref>
                        </c15:formulaRef>
                      </c:ext>
                    </c:extLst>
                    <c:numCache>
                      <c:formatCode>General</c:formatCode>
                      <c:ptCount val="9"/>
                      <c:pt idx="0">
                        <c:v>16</c:v>
                      </c:pt>
                      <c:pt idx="1">
                        <c:v>25</c:v>
                      </c:pt>
                      <c:pt idx="2">
                        <c:v>50</c:v>
                      </c:pt>
                      <c:pt idx="3">
                        <c:v>75</c:v>
                      </c:pt>
                      <c:pt idx="4">
                        <c:v>100</c:v>
                      </c:pt>
                      <c:pt idx="5">
                        <c:v>150</c:v>
                      </c:pt>
                      <c:pt idx="6">
                        <c:v>200</c:v>
                      </c:pt>
                      <c:pt idx="7">
                        <c:v>250</c:v>
                      </c:pt>
                      <c:pt idx="8">
                        <c:v>300</c:v>
                      </c:pt>
                    </c:numCache>
                  </c:numRef>
                </c:xVal>
                <c:yVal>
                  <c:numRef>
                    <c:extLst xmlns:c15="http://schemas.microsoft.com/office/drawing/2012/chart">
                      <c:ext xmlns:c15="http://schemas.microsoft.com/office/drawing/2012/chart" uri="{02D57815-91ED-43cb-92C2-25804820EDAC}">
                        <c15:formulaRef>
                          <c15:sqref>Sheet1!$B$21:$J$21</c15:sqref>
                        </c15:formulaRef>
                      </c:ext>
                    </c:extLst>
                    <c:numCache>
                      <c:formatCode>General</c:formatCode>
                      <c:ptCount val="9"/>
                      <c:pt idx="0">
                        <c:v>19.95</c:v>
                      </c:pt>
                      <c:pt idx="1">
                        <c:v>14.79</c:v>
                      </c:pt>
                      <c:pt idx="2">
                        <c:v>8.82</c:v>
                      </c:pt>
                      <c:pt idx="3">
                        <c:v>6.69</c:v>
                      </c:pt>
                      <c:pt idx="4">
                        <c:v>5.26</c:v>
                      </c:pt>
                      <c:pt idx="5">
                        <c:v>3.25</c:v>
                      </c:pt>
                      <c:pt idx="6">
                        <c:v>2.34</c:v>
                      </c:pt>
                      <c:pt idx="7">
                        <c:v>1.52</c:v>
                      </c:pt>
                      <c:pt idx="8">
                        <c:v>1.72</c:v>
                      </c:pt>
                    </c:numCache>
                  </c:numRef>
                </c:yVal>
                <c:smooth val="0"/>
                <c:extLst xmlns:c15="http://schemas.microsoft.com/office/drawing/2012/chart">
                  <c:ext xmlns:c16="http://schemas.microsoft.com/office/drawing/2014/chart" uri="{C3380CC4-5D6E-409C-BE32-E72D297353CC}">
                    <c16:uniqueId val="{00000011-CBB9-4E22-96AE-27642CE634E0}"/>
                  </c:ext>
                </c:extLst>
              </c15:ser>
            </c15:filteredScatterSeries>
          </c:ext>
        </c:extLst>
      </c:scatterChart>
      <c:valAx>
        <c:axId val="508937072"/>
        <c:scaling>
          <c:orientation val="minMax"/>
          <c:max val="300"/>
        </c:scaling>
        <c:delete val="0"/>
        <c:axPos val="b"/>
        <c:majorGridlines>
          <c:spPr>
            <a:ln w="25400"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Set</a:t>
                </a:r>
                <a:r>
                  <a:rPr lang="en-US" sz="1600" b="1" baseline="0" dirty="0"/>
                  <a:t> Size</a:t>
                </a:r>
                <a:endParaRPr lang="en-US" sz="1600" b="1" dirty="0"/>
              </a:p>
            </c:rich>
          </c:tx>
          <c:layout>
            <c:manualLayout>
              <c:xMode val="edge"/>
              <c:yMode val="edge"/>
              <c:x val="0.4488885602914659"/>
              <c:y val="0.9504487372943544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08937728"/>
        <c:crosses val="autoZero"/>
        <c:crossBetween val="midCat"/>
        <c:majorUnit val="75"/>
        <c:minorUnit val="25"/>
      </c:valAx>
      <c:valAx>
        <c:axId val="508937728"/>
        <c:scaling>
          <c:orientation val="minMax"/>
          <c:max val="60"/>
          <c:min val="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Score </a:t>
                </a:r>
              </a:p>
            </c:rich>
          </c:tx>
          <c:layout>
            <c:manualLayout>
              <c:xMode val="edge"/>
              <c:yMode val="edge"/>
              <c:x val="1.2519561815336464E-2"/>
              <c:y val="0.39048359921548598"/>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508937072"/>
        <c:crosses val="autoZero"/>
        <c:crossBetween val="midCat"/>
        <c:majorUnit val="20"/>
      </c:valAx>
      <c:spPr>
        <a:noFill/>
        <a:ln>
          <a:noFill/>
        </a:ln>
        <a:effectLst/>
      </c:spPr>
    </c:plotArea>
    <c:legend>
      <c:legendPos val="r"/>
      <c:layout>
        <c:manualLayout>
          <c:xMode val="edge"/>
          <c:yMode val="edge"/>
          <c:x val="0.3604343282787133"/>
          <c:y val="0.10213005349769987"/>
          <c:w val="0.57760308478084965"/>
          <c:h val="0.45469853196838078"/>
        </c:manualLayout>
      </c:layout>
      <c:overlay val="0"/>
      <c:spPr>
        <a:noFill/>
        <a:ln>
          <a:solidFill>
            <a:schemeClr val="bg1"/>
          </a:solidFill>
          <a:prstDash val="sysDash"/>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US" sz="2000" b="1" baseline="0" dirty="0"/>
              <a:t>Recall @10 </a:t>
            </a:r>
            <a:endParaRPr lang="en-US" sz="2000" b="1" dirty="0"/>
          </a:p>
        </c:rich>
      </c:tx>
      <c:layout>
        <c:manualLayout>
          <c:xMode val="edge"/>
          <c:yMode val="edge"/>
          <c:x val="0.39449525963767235"/>
          <c:y val="2.1996591044808254E-2"/>
        </c:manualLayout>
      </c:layout>
      <c:overlay val="0"/>
      <c:spPr>
        <a:noFill/>
        <a:ln>
          <a:noFill/>
        </a:ln>
        <a:effectLst/>
      </c:spPr>
    </c:title>
    <c:autoTitleDeleted val="0"/>
    <c:plotArea>
      <c:layout>
        <c:manualLayout>
          <c:layoutTarget val="inner"/>
          <c:xMode val="edge"/>
          <c:yMode val="edge"/>
          <c:x val="0.10002995748473355"/>
          <c:y val="1.8083406240886557E-2"/>
          <c:w val="0.85374073313235643"/>
          <c:h val="0.85847220793782941"/>
        </c:manualLayout>
      </c:layout>
      <c:scatterChart>
        <c:scatterStyle val="lineMarker"/>
        <c:varyColors val="0"/>
        <c:ser>
          <c:idx val="14"/>
          <c:order val="0"/>
          <c:spPr>
            <a:ln w="57150">
              <a:solidFill>
                <a:schemeClr val="tx1"/>
              </a:solidFill>
              <a:prstDash val="sysDot"/>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[1]Sheet1!$B$36:$J$36</c:f>
              <c:numCache>
                <c:formatCode>General</c:formatCode>
                <c:ptCount val="9"/>
                <c:pt idx="0">
                  <c:v>62.5</c:v>
                </c:pt>
                <c:pt idx="1">
                  <c:v>40</c:v>
                </c:pt>
                <c:pt idx="2">
                  <c:v>20</c:v>
                </c:pt>
                <c:pt idx="3">
                  <c:v>13.333333333333334</c:v>
                </c:pt>
                <c:pt idx="4">
                  <c:v>10</c:v>
                </c:pt>
                <c:pt idx="5">
                  <c:v>6.666666666666667</c:v>
                </c:pt>
                <c:pt idx="6">
                  <c:v>5</c:v>
                </c:pt>
                <c:pt idx="7">
                  <c:v>4</c:v>
                </c:pt>
                <c:pt idx="8">
                  <c:v>3.3333333333333335</c:v>
                </c:pt>
              </c:numCache>
            </c:numRef>
          </c:yVal>
          <c:smooth val="0"/>
          <c:extLst>
            <c:ext xmlns:c16="http://schemas.microsoft.com/office/drawing/2014/chart" uri="{C3380CC4-5D6E-409C-BE32-E72D297353CC}">
              <c16:uniqueId val="{00000000-66B9-40D9-B9D0-29B21B59C15E}"/>
            </c:ext>
          </c:extLst>
        </c:ser>
        <c:ser>
          <c:idx val="15"/>
          <c:order val="1"/>
          <c:spPr>
            <a:ln w="57150">
              <a:solidFill>
                <a:srgbClr val="FF0000"/>
              </a:solidFill>
              <a:prstDash val="sysDash"/>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[1]Sheet1!$B$37:$J$37</c:f>
              <c:numCache>
                <c:formatCode>General</c:formatCode>
                <c:ptCount val="9"/>
                <c:pt idx="0">
                  <c:v>94.75</c:v>
                </c:pt>
                <c:pt idx="1">
                  <c:v>84.41</c:v>
                </c:pt>
                <c:pt idx="2">
                  <c:v>68.599999999999994</c:v>
                </c:pt>
                <c:pt idx="3">
                  <c:v>58.83</c:v>
                </c:pt>
                <c:pt idx="4">
                  <c:v>53.71</c:v>
                </c:pt>
                <c:pt idx="5">
                  <c:v>45.26</c:v>
                </c:pt>
                <c:pt idx="6">
                  <c:v>39.51</c:v>
                </c:pt>
                <c:pt idx="7">
                  <c:v>35.67</c:v>
                </c:pt>
                <c:pt idx="8">
                  <c:v>31.42</c:v>
                </c:pt>
              </c:numCache>
            </c:numRef>
          </c:yVal>
          <c:smooth val="0"/>
          <c:extLst>
            <c:ext xmlns:c16="http://schemas.microsoft.com/office/drawing/2014/chart" uri="{C3380CC4-5D6E-409C-BE32-E72D297353CC}">
              <c16:uniqueId val="{00000001-66B9-40D9-B9D0-29B21B59C15E}"/>
            </c:ext>
          </c:extLst>
        </c:ser>
        <c:ser>
          <c:idx val="17"/>
          <c:order val="2"/>
          <c:spPr>
            <a:ln w="57150">
              <a:solidFill>
                <a:srgbClr val="C00000"/>
              </a:solidFill>
              <a:prstDash val="sysDash"/>
            </a:ln>
          </c:spPr>
          <c:marker>
            <c:symbol val="none"/>
          </c:marker>
          <c:xVal>
            <c:numRef>
              <c:f>[1]Sheet1!$B$35:$J$35</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[1]Sheet1!$B$39:$J$39</c:f>
              <c:numCache>
                <c:formatCode>General</c:formatCode>
                <c:ptCount val="9"/>
                <c:pt idx="0">
                  <c:v>90.04</c:v>
                </c:pt>
                <c:pt idx="1">
                  <c:v>75.72</c:v>
                </c:pt>
                <c:pt idx="2">
                  <c:v>54.44</c:v>
                </c:pt>
                <c:pt idx="3">
                  <c:v>42.46</c:v>
                </c:pt>
                <c:pt idx="4">
                  <c:v>35.479999999999997</c:v>
                </c:pt>
                <c:pt idx="5">
                  <c:v>25.65</c:v>
                </c:pt>
                <c:pt idx="6">
                  <c:v>21.47</c:v>
                </c:pt>
                <c:pt idx="7">
                  <c:v>17.079999999999998</c:v>
                </c:pt>
                <c:pt idx="8">
                  <c:v>14.58</c:v>
                </c:pt>
              </c:numCache>
            </c:numRef>
          </c:yVal>
          <c:smooth val="0"/>
          <c:extLst>
            <c:ext xmlns:c16="http://schemas.microsoft.com/office/drawing/2014/chart" uri="{C3380CC4-5D6E-409C-BE32-E72D297353CC}">
              <c16:uniqueId val="{00000002-66B9-40D9-B9D0-29B21B59C15E}"/>
            </c:ext>
          </c:extLst>
        </c:ser>
        <c:ser>
          <c:idx val="23"/>
          <c:order val="3"/>
          <c:tx>
            <c:v>Resnet50(Mahal)</c:v>
          </c:tx>
          <c:marker>
            <c:symbol val="none"/>
          </c:marker>
          <c:yVal>
            <c:numLit>
              <c:formatCode>General</c:formatCode>
              <c:ptCount val="1"/>
              <c:pt idx="0">
                <c:v>1</c:v>
              </c:pt>
            </c:numLit>
          </c:yVal>
          <c:smooth val="0"/>
          <c:extLst>
            <c:ext xmlns:c16="http://schemas.microsoft.com/office/drawing/2014/chart" uri="{C3380CC4-5D6E-409C-BE32-E72D297353CC}">
              <c16:uniqueId val="{00000006-66B9-40D9-B9D0-29B21B59C15E}"/>
            </c:ext>
          </c:extLst>
        </c:ser>
        <c:ser>
          <c:idx val="24"/>
          <c:order val="4"/>
          <c:spPr>
            <a:ln w="57150">
              <a:solidFill>
                <a:schemeClr val="accent2">
                  <a:lumMod val="60000"/>
                  <a:lumOff val="40000"/>
                </a:schemeClr>
              </a:solidFill>
              <a:prstDash val="lgDash"/>
            </a:ln>
          </c:spPr>
          <c:marker>
            <c:symbol val="none"/>
          </c:marker>
          <c:xVal>
            <c:numRef>
              <c:f>Sheet1!$B$43:$J$43</c:f>
              <c:numCache>
                <c:formatCode>General</c:formatCode>
                <c:ptCount val="9"/>
                <c:pt idx="0">
                  <c:v>16</c:v>
                </c:pt>
                <c:pt idx="1">
                  <c:v>25</c:v>
                </c:pt>
                <c:pt idx="2">
                  <c:v>50</c:v>
                </c:pt>
                <c:pt idx="3">
                  <c:v>75</c:v>
                </c:pt>
                <c:pt idx="4">
                  <c:v>100</c:v>
                </c:pt>
                <c:pt idx="5">
                  <c:v>150</c:v>
                </c:pt>
                <c:pt idx="6">
                  <c:v>200</c:v>
                </c:pt>
                <c:pt idx="7">
                  <c:v>250</c:v>
                </c:pt>
                <c:pt idx="8">
                  <c:v>300</c:v>
                </c:pt>
              </c:numCache>
            </c:numRef>
          </c:xVal>
          <c:yVal>
            <c:numRef>
              <c:f>Sheet1!$B$53:$J$53</c:f>
              <c:numCache>
                <c:formatCode>General</c:formatCode>
                <c:ptCount val="9"/>
                <c:pt idx="0">
                  <c:v>94.47</c:v>
                </c:pt>
                <c:pt idx="1">
                  <c:v>88.72</c:v>
                </c:pt>
                <c:pt idx="2">
                  <c:v>76.16</c:v>
                </c:pt>
                <c:pt idx="3">
                  <c:v>69.37</c:v>
                </c:pt>
                <c:pt idx="4">
                  <c:v>62.36</c:v>
                </c:pt>
                <c:pt idx="5">
                  <c:v>55.39</c:v>
                </c:pt>
                <c:pt idx="6">
                  <c:v>51.2</c:v>
                </c:pt>
                <c:pt idx="7">
                  <c:v>44.6</c:v>
                </c:pt>
                <c:pt idx="8">
                  <c:v>41.12</c:v>
                </c:pt>
              </c:numCache>
            </c:numRef>
          </c:yVal>
          <c:smooth val="0"/>
          <c:extLst>
            <c:ext xmlns:c16="http://schemas.microsoft.com/office/drawing/2014/chart" uri="{C3380CC4-5D6E-409C-BE32-E72D297353CC}">
              <c16:uniqueId val="{00000007-66B9-40D9-B9D0-29B21B59C15E}"/>
            </c:ext>
          </c:extLst>
        </c:ser>
        <c:ser>
          <c:idx val="9"/>
          <c:order val="5"/>
          <c:tx>
            <c:v>Resnet50(Mahal)</c:v>
          </c:tx>
          <c:spPr>
            <a:ln w="19050" cap="rnd">
              <a:solidFill>
                <a:schemeClr val="accent4">
                  <a:lumMod val="60000"/>
                </a:schemeClr>
              </a:solidFill>
              <a:round/>
            </a:ln>
            <a:effectLst/>
          </c:spPr>
          <c:marker>
            <c:symbol val="none"/>
          </c:marker>
          <c:yVal>
            <c:numLit>
              <c:formatCode>General</c:formatCode>
              <c:ptCount val="1"/>
              <c:pt idx="0">
                <c:v>1</c:v>
              </c:pt>
            </c:numLit>
          </c:yVal>
          <c:smooth val="0"/>
          <c:extLst>
            <c:ext xmlns:c16="http://schemas.microsoft.com/office/drawing/2014/chart" uri="{C3380CC4-5D6E-409C-BE32-E72D297353CC}">
              <c16:uniqueId val="{00000010-66B9-40D9-B9D0-29B21B59C15E}"/>
            </c:ext>
          </c:extLst>
        </c:ser>
        <c:dLbls>
          <c:showLegendKey val="0"/>
          <c:showVal val="0"/>
          <c:showCatName val="0"/>
          <c:showSerName val="0"/>
          <c:showPercent val="0"/>
          <c:showBubbleSize val="0"/>
        </c:dLbls>
        <c:axId val="689127920"/>
        <c:axId val="689129232"/>
      </c:scatterChart>
      <c:valAx>
        <c:axId val="689127920"/>
        <c:scaling>
          <c:orientation val="minMax"/>
          <c:max val="300"/>
        </c:scaling>
        <c:delete val="0"/>
        <c:axPos val="b"/>
        <c:majorGridlines>
          <c:spPr>
            <a:ln w="28575" cap="flat" cmpd="sng" algn="ctr">
              <a:solidFill>
                <a:schemeClr val="tx1">
                  <a:lumMod val="15000"/>
                  <a:lumOff val="85000"/>
                </a:schemeClr>
              </a:solidFill>
              <a:prstDash val="dash"/>
              <a:round/>
            </a:ln>
            <a:effectLst/>
          </c:spPr>
        </c:majorGridlines>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Set</a:t>
                </a:r>
                <a:r>
                  <a:rPr lang="en-US" sz="1600" b="1" baseline="0"/>
                  <a:t> Size</a:t>
                </a:r>
                <a:endParaRPr lang="en-US" sz="1600" b="1"/>
              </a:p>
            </c:rich>
          </c:tx>
          <c:layout>
            <c:manualLayout>
              <c:xMode val="edge"/>
              <c:yMode val="edge"/>
              <c:x val="0.43595069693436067"/>
              <c:y val="0.93664076952719333"/>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689129232"/>
        <c:crosses val="autoZero"/>
        <c:crossBetween val="midCat"/>
        <c:majorUnit val="75"/>
        <c:minorUnit val="25"/>
      </c:valAx>
      <c:valAx>
        <c:axId val="689129232"/>
        <c:scaling>
          <c:orientation val="minMax"/>
          <c:max val="100"/>
        </c:scaling>
        <c:delete val="0"/>
        <c:axPos val="l"/>
        <c:majorGridlines>
          <c:spPr>
            <a:ln w="2857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a:t>Score</a:t>
                </a:r>
              </a:p>
            </c:rich>
          </c:tx>
          <c:layout>
            <c:manualLayout>
              <c:xMode val="edge"/>
              <c:yMode val="edge"/>
              <c:x val="2.0948606273093726E-2"/>
              <c:y val="0.33612637206753526"/>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689127920"/>
        <c:crosses val="autoZero"/>
        <c:crossBetween val="midCat"/>
        <c:majorUnit val="25"/>
      </c:valAx>
    </c:plotArea>
    <c:plotVisOnly val="1"/>
    <c:dispBlanksAs val="gap"/>
    <c:showDLblsOverMax val="0"/>
    <c:extLst/>
  </c:chart>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E538A-AD4F-4EF1-9C3D-7C4C0FB145D8}" type="datetimeFigureOut">
              <a:rPr lang="en-US" smtClean="0"/>
              <a:t>8/13/2018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CB9EBA-CD13-448D-9A7F-8D591E344406}" type="slidenum">
              <a:rPr lang="en-US" smtClean="0"/>
              <a:t>‹#›</a:t>
            </a:fld>
            <a:endParaRPr lang="en-US"/>
          </a:p>
        </p:txBody>
      </p:sp>
    </p:spTree>
    <p:extLst>
      <p:ext uri="{BB962C8B-B14F-4D97-AF65-F5344CB8AC3E}">
        <p14:creationId xmlns:p14="http://schemas.microsoft.com/office/powerpoint/2010/main" val="37840777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B9EBA-CD13-448D-9A7F-8D591E344406}" type="slidenum">
              <a:rPr lang="en-US" smtClean="0"/>
              <a:t>1</a:t>
            </a:fld>
            <a:endParaRPr lang="en-US"/>
          </a:p>
        </p:txBody>
      </p:sp>
    </p:spTree>
    <p:extLst>
      <p:ext uri="{BB962C8B-B14F-4D97-AF65-F5344CB8AC3E}">
        <p14:creationId xmlns:p14="http://schemas.microsoft.com/office/powerpoint/2010/main" val="1340716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Scarcity of True Anomaly data, we evaluate our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recalls, higher the better and For Mean rank lower the better </a:t>
            </a:r>
          </a:p>
          <a:p>
            <a:endParaRPr lang="en-US" dirty="0"/>
          </a:p>
        </p:txBody>
      </p:sp>
      <p:sp>
        <p:nvSpPr>
          <p:cNvPr id="4" name="Slide Number Placeholder 3"/>
          <p:cNvSpPr>
            <a:spLocks noGrp="1"/>
          </p:cNvSpPr>
          <p:nvPr>
            <p:ph type="sldNum" sz="quarter" idx="10"/>
          </p:nvPr>
        </p:nvSpPr>
        <p:spPr/>
        <p:txBody>
          <a:bodyPr/>
          <a:lstStyle/>
          <a:p>
            <a:fld id="{94CB9EBA-CD13-448D-9A7F-8D591E344406}" type="slidenum">
              <a:rPr lang="en-US" smtClean="0"/>
              <a:t>36</a:t>
            </a:fld>
            <a:endParaRPr lang="en-US"/>
          </a:p>
        </p:txBody>
      </p:sp>
    </p:spTree>
    <p:extLst>
      <p:ext uri="{BB962C8B-B14F-4D97-AF65-F5344CB8AC3E}">
        <p14:creationId xmlns:p14="http://schemas.microsoft.com/office/powerpoint/2010/main" val="3569705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 doesn’t work for this task</a:t>
            </a:r>
          </a:p>
          <a:p>
            <a:r>
              <a:rPr lang="en-US" dirty="0"/>
              <a:t>Resnet 50 is not completely unsupervised, since we are using a pretrained </a:t>
            </a:r>
            <a:r>
              <a:rPr lang="en-US" dirty="0" err="1"/>
              <a:t>resnet</a:t>
            </a:r>
            <a:r>
              <a:rPr lang="en-US" dirty="0"/>
              <a:t> which was trained on entire </a:t>
            </a:r>
            <a:r>
              <a:rPr lang="en-US" dirty="0" err="1"/>
              <a:t>celebA</a:t>
            </a:r>
            <a:r>
              <a:rPr lang="en-US" dirty="0"/>
              <a:t> for Facial Recognition </a:t>
            </a:r>
          </a:p>
        </p:txBody>
      </p:sp>
      <p:sp>
        <p:nvSpPr>
          <p:cNvPr id="4" name="Slide Number Placeholder 3"/>
          <p:cNvSpPr>
            <a:spLocks noGrp="1"/>
          </p:cNvSpPr>
          <p:nvPr>
            <p:ph type="sldNum" sz="quarter" idx="10"/>
          </p:nvPr>
        </p:nvSpPr>
        <p:spPr/>
        <p:txBody>
          <a:bodyPr/>
          <a:lstStyle/>
          <a:p>
            <a:fld id="{94CB9EBA-CD13-448D-9A7F-8D591E344406}" type="slidenum">
              <a:rPr lang="en-US" smtClean="0"/>
              <a:t>37</a:t>
            </a:fld>
            <a:endParaRPr lang="en-US"/>
          </a:p>
        </p:txBody>
      </p:sp>
    </p:spTree>
    <p:extLst>
      <p:ext uri="{BB962C8B-B14F-4D97-AF65-F5344CB8AC3E}">
        <p14:creationId xmlns:p14="http://schemas.microsoft.com/office/powerpoint/2010/main" val="2218165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Facial Anomaly Detection has critical applications in detecting incapacitated machine operators (say) a driver, </a:t>
            </a:r>
          </a:p>
        </p:txBody>
      </p:sp>
      <p:sp>
        <p:nvSpPr>
          <p:cNvPr id="4" name="Slide Number Placeholder 3"/>
          <p:cNvSpPr>
            <a:spLocks noGrp="1"/>
          </p:cNvSpPr>
          <p:nvPr>
            <p:ph type="sldNum" sz="quarter" idx="10"/>
          </p:nvPr>
        </p:nvSpPr>
        <p:spPr/>
        <p:txBody>
          <a:bodyPr/>
          <a:lstStyle/>
          <a:p>
            <a:fld id="{94CB9EBA-CD13-448D-9A7F-8D591E344406}" type="slidenum">
              <a:rPr lang="en-US" smtClean="0"/>
              <a:t>2</a:t>
            </a:fld>
            <a:endParaRPr lang="en-US"/>
          </a:p>
        </p:txBody>
      </p:sp>
    </p:spTree>
    <p:extLst>
      <p:ext uri="{BB962C8B-B14F-4D97-AF65-F5344CB8AC3E}">
        <p14:creationId xmlns:p14="http://schemas.microsoft.com/office/powerpoint/2010/main" val="2910701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Or Another applications is to monitor patients admitted into an ICU</a:t>
            </a:r>
          </a:p>
        </p:txBody>
      </p:sp>
      <p:sp>
        <p:nvSpPr>
          <p:cNvPr id="4" name="Slide Number Placeholder 3"/>
          <p:cNvSpPr>
            <a:spLocks noGrp="1"/>
          </p:cNvSpPr>
          <p:nvPr>
            <p:ph type="sldNum" sz="quarter" idx="10"/>
          </p:nvPr>
        </p:nvSpPr>
        <p:spPr/>
        <p:txBody>
          <a:bodyPr/>
          <a:lstStyle/>
          <a:p>
            <a:fld id="{94CB9EBA-CD13-448D-9A7F-8D591E344406}" type="slidenum">
              <a:rPr lang="en-US" smtClean="0"/>
              <a:t>3</a:t>
            </a:fld>
            <a:endParaRPr lang="en-US"/>
          </a:p>
        </p:txBody>
      </p:sp>
    </p:spTree>
    <p:extLst>
      <p:ext uri="{BB962C8B-B14F-4D97-AF65-F5344CB8AC3E}">
        <p14:creationId xmlns:p14="http://schemas.microsoft.com/office/powerpoint/2010/main" val="230385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has been quite a lot of work done on Anomaly Detection. In most of these works, we will find that the problem is set up as one of the class from data set as inlier and other as outlier. </a:t>
            </a:r>
          </a:p>
        </p:txBody>
      </p:sp>
      <p:sp>
        <p:nvSpPr>
          <p:cNvPr id="4" name="Slide Number Placeholder 3"/>
          <p:cNvSpPr>
            <a:spLocks noGrp="1"/>
          </p:cNvSpPr>
          <p:nvPr>
            <p:ph type="sldNum" sz="quarter" idx="10"/>
          </p:nvPr>
        </p:nvSpPr>
        <p:spPr/>
        <p:txBody>
          <a:bodyPr/>
          <a:lstStyle/>
          <a:p>
            <a:fld id="{94CB9EBA-CD13-448D-9A7F-8D591E344406}" type="slidenum">
              <a:rPr lang="en-US" smtClean="0"/>
              <a:t>4</a:t>
            </a:fld>
            <a:endParaRPr lang="en-US"/>
          </a:p>
        </p:txBody>
      </p:sp>
    </p:spTree>
    <p:extLst>
      <p:ext uri="{BB962C8B-B14F-4D97-AF65-F5344CB8AC3E}">
        <p14:creationId xmlns:p14="http://schemas.microsoft.com/office/powerpoint/2010/main" val="77055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B9EBA-CD13-448D-9A7F-8D591E344406}" type="slidenum">
              <a:rPr lang="en-US" smtClean="0"/>
              <a:t>5</a:t>
            </a:fld>
            <a:endParaRPr lang="en-US"/>
          </a:p>
        </p:txBody>
      </p:sp>
    </p:spTree>
    <p:extLst>
      <p:ext uri="{BB962C8B-B14F-4D97-AF65-F5344CB8AC3E}">
        <p14:creationId xmlns:p14="http://schemas.microsoft.com/office/powerpoint/2010/main" val="287153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CB9EBA-CD13-448D-9A7F-8D591E344406}" type="slidenum">
              <a:rPr lang="en-US" smtClean="0"/>
              <a:t>6</a:t>
            </a:fld>
            <a:endParaRPr lang="en-US"/>
          </a:p>
        </p:txBody>
      </p:sp>
    </p:spTree>
    <p:extLst>
      <p:ext uri="{BB962C8B-B14F-4D97-AF65-F5344CB8AC3E}">
        <p14:creationId xmlns:p14="http://schemas.microsoft.com/office/powerpoint/2010/main" val="2172737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Scarcity of True Anomaly data, we evaluate our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recalls, higher the better and For Mean rank lower the better </a:t>
            </a:r>
          </a:p>
          <a:p>
            <a:endParaRPr lang="en-US" dirty="0"/>
          </a:p>
        </p:txBody>
      </p:sp>
      <p:sp>
        <p:nvSpPr>
          <p:cNvPr id="4" name="Slide Number Placeholder 3"/>
          <p:cNvSpPr>
            <a:spLocks noGrp="1"/>
          </p:cNvSpPr>
          <p:nvPr>
            <p:ph type="sldNum" sz="quarter" idx="10"/>
          </p:nvPr>
        </p:nvSpPr>
        <p:spPr/>
        <p:txBody>
          <a:bodyPr/>
          <a:lstStyle/>
          <a:p>
            <a:fld id="{94CB9EBA-CD13-448D-9A7F-8D591E344406}" type="slidenum">
              <a:rPr lang="en-US" smtClean="0"/>
              <a:t>33</a:t>
            </a:fld>
            <a:endParaRPr lang="en-US"/>
          </a:p>
        </p:txBody>
      </p:sp>
    </p:spTree>
    <p:extLst>
      <p:ext uri="{BB962C8B-B14F-4D97-AF65-F5344CB8AC3E}">
        <p14:creationId xmlns:p14="http://schemas.microsoft.com/office/powerpoint/2010/main" val="115256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Scarcity of True Anomaly data, we evaluate our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recalls, higher the better and For Mean rank lower the better </a:t>
            </a:r>
          </a:p>
          <a:p>
            <a:endParaRPr lang="en-US" dirty="0"/>
          </a:p>
        </p:txBody>
      </p:sp>
      <p:sp>
        <p:nvSpPr>
          <p:cNvPr id="4" name="Slide Number Placeholder 3"/>
          <p:cNvSpPr>
            <a:spLocks noGrp="1"/>
          </p:cNvSpPr>
          <p:nvPr>
            <p:ph type="sldNum" sz="quarter" idx="10"/>
          </p:nvPr>
        </p:nvSpPr>
        <p:spPr/>
        <p:txBody>
          <a:bodyPr/>
          <a:lstStyle/>
          <a:p>
            <a:fld id="{94CB9EBA-CD13-448D-9A7F-8D591E344406}" type="slidenum">
              <a:rPr lang="en-US" smtClean="0"/>
              <a:t>34</a:t>
            </a:fld>
            <a:endParaRPr lang="en-US"/>
          </a:p>
        </p:txBody>
      </p:sp>
    </p:spTree>
    <p:extLst>
      <p:ext uri="{BB962C8B-B14F-4D97-AF65-F5344CB8AC3E}">
        <p14:creationId xmlns:p14="http://schemas.microsoft.com/office/powerpoint/2010/main" val="3084127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Scarcity of True Anomaly data, we evaluate our method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recalls, higher the better and For Mean rank lower the better </a:t>
            </a:r>
          </a:p>
          <a:p>
            <a:endParaRPr lang="en-US" dirty="0"/>
          </a:p>
        </p:txBody>
      </p:sp>
      <p:sp>
        <p:nvSpPr>
          <p:cNvPr id="4" name="Slide Number Placeholder 3"/>
          <p:cNvSpPr>
            <a:spLocks noGrp="1"/>
          </p:cNvSpPr>
          <p:nvPr>
            <p:ph type="sldNum" sz="quarter" idx="10"/>
          </p:nvPr>
        </p:nvSpPr>
        <p:spPr/>
        <p:txBody>
          <a:bodyPr/>
          <a:lstStyle/>
          <a:p>
            <a:fld id="{94CB9EBA-CD13-448D-9A7F-8D591E344406}" type="slidenum">
              <a:rPr lang="en-US" smtClean="0"/>
              <a:t>35</a:t>
            </a:fld>
            <a:endParaRPr lang="en-US"/>
          </a:p>
        </p:txBody>
      </p:sp>
    </p:spTree>
    <p:extLst>
      <p:ext uri="{BB962C8B-B14F-4D97-AF65-F5344CB8AC3E}">
        <p14:creationId xmlns:p14="http://schemas.microsoft.com/office/powerpoint/2010/main" val="201822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D4FAFC-BDFA-4760-B0A6-BB58FC8F2BB3}"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31022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4FAFC-BDFA-4760-B0A6-BB58FC8F2BB3}"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129353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4FAFC-BDFA-4760-B0A6-BB58FC8F2BB3}"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228384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D4FAFC-BDFA-4760-B0A6-BB58FC8F2BB3}"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2239560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D4FAFC-BDFA-4760-B0A6-BB58FC8F2BB3}" type="datetimeFigureOut">
              <a:rPr lang="en-US" smtClean="0"/>
              <a:t>8/13/2018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3913648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D4FAFC-BDFA-4760-B0A6-BB58FC8F2BB3}"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3148633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D4FAFC-BDFA-4760-B0A6-BB58FC8F2BB3}" type="datetimeFigureOut">
              <a:rPr lang="en-US" smtClean="0"/>
              <a:t>8/13/2018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222940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D4FAFC-BDFA-4760-B0A6-BB58FC8F2BB3}" type="datetimeFigureOut">
              <a:rPr lang="en-US" smtClean="0"/>
              <a:t>8/13/2018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409289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D4FAFC-BDFA-4760-B0A6-BB58FC8F2BB3}" type="datetimeFigureOut">
              <a:rPr lang="en-US" smtClean="0"/>
              <a:t>8/13/2018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407051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D4FAFC-BDFA-4760-B0A6-BB58FC8F2BB3}"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2860944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D4FAFC-BDFA-4760-B0A6-BB58FC8F2BB3}" type="datetimeFigureOut">
              <a:rPr lang="en-US" smtClean="0"/>
              <a:t>8/13/2018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91A075-EE0B-4F08-B75F-D3D66D2CB816}" type="slidenum">
              <a:rPr lang="en-US" smtClean="0"/>
              <a:t>‹#›</a:t>
            </a:fld>
            <a:endParaRPr lang="en-US"/>
          </a:p>
        </p:txBody>
      </p:sp>
    </p:spTree>
    <p:extLst>
      <p:ext uri="{BB962C8B-B14F-4D97-AF65-F5344CB8AC3E}">
        <p14:creationId xmlns:p14="http://schemas.microsoft.com/office/powerpoint/2010/main" val="3306478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D4FAFC-BDFA-4760-B0A6-BB58FC8F2BB3}" type="datetimeFigureOut">
              <a:rPr lang="en-US" smtClean="0"/>
              <a:t>8/13/2018</a:t>
            </a:fld>
            <a:endParaRPr lang="en-US"/>
          </a:p>
        </p:txBody>
      </p:sp>
      <p:sp>
        <p:nvSpPr>
          <p:cNvPr id="5" name="Footer Placeholder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1A075-EE0B-4F08-B75F-D3D66D2CB816}" type="slidenum">
              <a:rPr lang="en-US" smtClean="0"/>
              <a:t>‹#›</a:t>
            </a:fld>
            <a:endParaRPr lang="en-US"/>
          </a:p>
        </p:txBody>
      </p:sp>
    </p:spTree>
    <p:extLst>
      <p:ext uri="{BB962C8B-B14F-4D97-AF65-F5344CB8AC3E}">
        <p14:creationId xmlns:p14="http://schemas.microsoft.com/office/powerpoint/2010/main" val="35504245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7.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chart" Target="../charts/chart11.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chart" Target="../charts/chart15.xml"/><Relationship Id="rId1" Type="http://schemas.openxmlformats.org/officeDocument/2006/relationships/slideLayout" Target="../slideLayouts/slideLayout2.xml"/><Relationship Id="rId5" Type="http://schemas.openxmlformats.org/officeDocument/2006/relationships/chart" Target="../charts/chart17.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21.xml"/><Relationship Id="rId4" Type="http://schemas.openxmlformats.org/officeDocument/2006/relationships/chart" Target="../charts/chart20.xml"/></Relationships>
</file>

<file path=ppt/slides/_rels/slide4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AED4-0452-49E5-BB93-705755AAA727}"/>
              </a:ext>
            </a:extLst>
          </p:cNvPr>
          <p:cNvSpPr>
            <a:spLocks noGrp="1"/>
          </p:cNvSpPr>
          <p:nvPr>
            <p:ph type="ctrTitle"/>
          </p:nvPr>
        </p:nvSpPr>
        <p:spPr/>
        <p:txBody>
          <a:bodyPr>
            <a:normAutofit/>
          </a:bodyPr>
          <a:lstStyle/>
          <a:p>
            <a:r>
              <a:rPr lang="en-US" b="1" dirty="0"/>
              <a:t>Detecting Anomalous Faces with “</a:t>
            </a:r>
            <a:r>
              <a:rPr lang="en-US" b="1" dirty="0">
                <a:solidFill>
                  <a:srgbClr val="FF0000"/>
                </a:solidFill>
              </a:rPr>
              <a:t>No Peeking</a:t>
            </a:r>
            <a:r>
              <a:rPr lang="en-US" b="1" dirty="0"/>
              <a:t>” Autoencoders</a:t>
            </a:r>
          </a:p>
        </p:txBody>
      </p:sp>
      <p:sp>
        <p:nvSpPr>
          <p:cNvPr id="3" name="Subtitle 2">
            <a:extLst>
              <a:ext uri="{FF2B5EF4-FFF2-40B4-BE49-F238E27FC236}">
                <a16:creationId xmlns:a16="http://schemas.microsoft.com/office/drawing/2014/main" id="{1F0F220A-0F5D-401E-99FA-652A2C5E5AA1}"/>
              </a:ext>
            </a:extLst>
          </p:cNvPr>
          <p:cNvSpPr>
            <a:spLocks noGrp="1"/>
          </p:cNvSpPr>
          <p:nvPr>
            <p:ph type="subTitle" idx="1"/>
          </p:nvPr>
        </p:nvSpPr>
        <p:spPr>
          <a:xfrm>
            <a:off x="2226879" y="4178049"/>
            <a:ext cx="7738241" cy="984254"/>
          </a:xfrm>
        </p:spPr>
        <p:txBody>
          <a:bodyPr>
            <a:normAutofit fontScale="92500" lnSpcReduction="10000"/>
          </a:bodyPr>
          <a:lstStyle/>
          <a:p>
            <a:r>
              <a:rPr lang="en-US" sz="3200" dirty="0"/>
              <a:t>Anand Bhattad, Jason Rock, and David Forsyth</a:t>
            </a:r>
          </a:p>
          <a:p>
            <a:r>
              <a:rPr lang="en-US" sz="3200" i="1" dirty="0">
                <a:solidFill>
                  <a:srgbClr val="EB6225"/>
                </a:solidFill>
              </a:rPr>
              <a:t>University of Illinois at Urbana Champaign</a:t>
            </a:r>
          </a:p>
        </p:txBody>
      </p:sp>
      <p:pic>
        <p:nvPicPr>
          <p:cNvPr id="5" name="Picture 4">
            <a:extLst>
              <a:ext uri="{FF2B5EF4-FFF2-40B4-BE49-F238E27FC236}">
                <a16:creationId xmlns:a16="http://schemas.microsoft.com/office/drawing/2014/main" id="{C8647122-86F6-4895-A80C-DE4A9D698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24041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5D8D-3AC4-48C4-A03C-60F608D2220D}"/>
              </a:ext>
            </a:extLst>
          </p:cNvPr>
          <p:cNvSpPr>
            <a:spLocks noGrp="1"/>
          </p:cNvSpPr>
          <p:nvPr>
            <p:ph type="title"/>
          </p:nvPr>
        </p:nvSpPr>
        <p:spPr/>
        <p:txBody>
          <a:bodyPr/>
          <a:lstStyle/>
          <a:p>
            <a:r>
              <a:rPr lang="en-US" b="1" dirty="0"/>
              <a:t>Contributions					</a:t>
            </a:r>
          </a:p>
        </p:txBody>
      </p:sp>
      <p:sp>
        <p:nvSpPr>
          <p:cNvPr id="3" name="Content Placeholder 2">
            <a:extLst>
              <a:ext uri="{FF2B5EF4-FFF2-40B4-BE49-F238E27FC236}">
                <a16:creationId xmlns:a16="http://schemas.microsoft.com/office/drawing/2014/main" id="{B05D09B6-F23D-4C3D-B241-7943134E1376}"/>
              </a:ext>
            </a:extLst>
          </p:cNvPr>
          <p:cNvSpPr>
            <a:spLocks noGrp="1"/>
          </p:cNvSpPr>
          <p:nvPr>
            <p:ph idx="1"/>
          </p:nvPr>
        </p:nvSpPr>
        <p:spPr/>
        <p:txBody>
          <a:bodyPr>
            <a:normAutofit/>
          </a:bodyPr>
          <a:lstStyle/>
          <a:p>
            <a:pPr>
              <a:lnSpc>
                <a:spcPct val="100000"/>
              </a:lnSpc>
            </a:pPr>
            <a:r>
              <a:rPr lang="en-US" dirty="0"/>
              <a:t>Novel features based on Inpainting Autoencoders’ Residuals (IRF)</a:t>
            </a:r>
          </a:p>
        </p:txBody>
      </p:sp>
      <p:sp>
        <p:nvSpPr>
          <p:cNvPr id="12" name="TextBox 11">
            <a:extLst>
              <a:ext uri="{FF2B5EF4-FFF2-40B4-BE49-F238E27FC236}">
                <a16:creationId xmlns:a16="http://schemas.microsoft.com/office/drawing/2014/main" id="{8BDE3F70-85FF-4B88-89B0-B8B0AB5DE508}"/>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13" name="TextBox 12">
            <a:extLst>
              <a:ext uri="{FF2B5EF4-FFF2-40B4-BE49-F238E27FC236}">
                <a16:creationId xmlns:a16="http://schemas.microsoft.com/office/drawing/2014/main" id="{950C8AA0-23F5-41EC-890B-4F476098C5AD}"/>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14" name="TextBox 13">
            <a:extLst>
              <a:ext uri="{FF2B5EF4-FFF2-40B4-BE49-F238E27FC236}">
                <a16:creationId xmlns:a16="http://schemas.microsoft.com/office/drawing/2014/main" id="{2ADBE291-D6DD-429D-AB1E-A2E75DED0CB9}"/>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5" name="TextBox 14">
            <a:extLst>
              <a:ext uri="{FF2B5EF4-FFF2-40B4-BE49-F238E27FC236}">
                <a16:creationId xmlns:a16="http://schemas.microsoft.com/office/drawing/2014/main" id="{6B70B2F1-9F4A-4CA8-A420-11CF88A6E16A}"/>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6" name="TextBox 15">
            <a:extLst>
              <a:ext uri="{FF2B5EF4-FFF2-40B4-BE49-F238E27FC236}">
                <a16:creationId xmlns:a16="http://schemas.microsoft.com/office/drawing/2014/main" id="{B055B8BC-4BB6-4A6D-8AFF-EC66F508ABA3}"/>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7" name="TextBox 16">
            <a:extLst>
              <a:ext uri="{FF2B5EF4-FFF2-40B4-BE49-F238E27FC236}">
                <a16:creationId xmlns:a16="http://schemas.microsoft.com/office/drawing/2014/main" id="{B2F38711-899C-4AD0-8F4F-5451E94C2A8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8" name="TextBox 17">
            <a:extLst>
              <a:ext uri="{FF2B5EF4-FFF2-40B4-BE49-F238E27FC236}">
                <a16:creationId xmlns:a16="http://schemas.microsoft.com/office/drawing/2014/main" id="{B0FFE8C1-0603-4101-BD5A-39C054FACF7E}"/>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9" name="Picture 18">
            <a:extLst>
              <a:ext uri="{FF2B5EF4-FFF2-40B4-BE49-F238E27FC236}">
                <a16:creationId xmlns:a16="http://schemas.microsoft.com/office/drawing/2014/main" id="{7893A208-D389-4029-BE89-09A470900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123829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5D8D-3AC4-48C4-A03C-60F608D2220D}"/>
              </a:ext>
            </a:extLst>
          </p:cNvPr>
          <p:cNvSpPr>
            <a:spLocks noGrp="1"/>
          </p:cNvSpPr>
          <p:nvPr>
            <p:ph type="title"/>
          </p:nvPr>
        </p:nvSpPr>
        <p:spPr/>
        <p:txBody>
          <a:bodyPr/>
          <a:lstStyle/>
          <a:p>
            <a:r>
              <a:rPr lang="en-US" b="1" dirty="0"/>
              <a:t>Contributions					</a:t>
            </a:r>
          </a:p>
        </p:txBody>
      </p:sp>
      <p:sp>
        <p:nvSpPr>
          <p:cNvPr id="3" name="Content Placeholder 2">
            <a:extLst>
              <a:ext uri="{FF2B5EF4-FFF2-40B4-BE49-F238E27FC236}">
                <a16:creationId xmlns:a16="http://schemas.microsoft.com/office/drawing/2014/main" id="{B05D09B6-F23D-4C3D-B241-7943134E1376}"/>
              </a:ext>
            </a:extLst>
          </p:cNvPr>
          <p:cNvSpPr>
            <a:spLocks noGrp="1"/>
          </p:cNvSpPr>
          <p:nvPr>
            <p:ph idx="1"/>
          </p:nvPr>
        </p:nvSpPr>
        <p:spPr/>
        <p:txBody>
          <a:bodyPr>
            <a:normAutofit/>
          </a:bodyPr>
          <a:lstStyle/>
          <a:p>
            <a:pPr>
              <a:lnSpc>
                <a:spcPct val="100000"/>
              </a:lnSpc>
            </a:pPr>
            <a:r>
              <a:rPr lang="en-US" dirty="0"/>
              <a:t>Novel features based on Inpainting Autoencoders’ Residuals (IRF)</a:t>
            </a:r>
          </a:p>
          <a:p>
            <a:pPr>
              <a:lnSpc>
                <a:spcPct val="150000"/>
              </a:lnSpc>
            </a:pPr>
            <a:r>
              <a:rPr lang="en-US" dirty="0"/>
              <a:t>Unsupervised setup for Anomaly Detection</a:t>
            </a:r>
          </a:p>
        </p:txBody>
      </p:sp>
      <p:sp>
        <p:nvSpPr>
          <p:cNvPr id="12" name="TextBox 11">
            <a:extLst>
              <a:ext uri="{FF2B5EF4-FFF2-40B4-BE49-F238E27FC236}">
                <a16:creationId xmlns:a16="http://schemas.microsoft.com/office/drawing/2014/main" id="{8BDE3F70-85FF-4B88-89B0-B8B0AB5DE508}"/>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13" name="TextBox 12">
            <a:extLst>
              <a:ext uri="{FF2B5EF4-FFF2-40B4-BE49-F238E27FC236}">
                <a16:creationId xmlns:a16="http://schemas.microsoft.com/office/drawing/2014/main" id="{950C8AA0-23F5-41EC-890B-4F476098C5AD}"/>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14" name="TextBox 13">
            <a:extLst>
              <a:ext uri="{FF2B5EF4-FFF2-40B4-BE49-F238E27FC236}">
                <a16:creationId xmlns:a16="http://schemas.microsoft.com/office/drawing/2014/main" id="{2ADBE291-D6DD-429D-AB1E-A2E75DED0CB9}"/>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5" name="TextBox 14">
            <a:extLst>
              <a:ext uri="{FF2B5EF4-FFF2-40B4-BE49-F238E27FC236}">
                <a16:creationId xmlns:a16="http://schemas.microsoft.com/office/drawing/2014/main" id="{6B70B2F1-9F4A-4CA8-A420-11CF88A6E16A}"/>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6" name="TextBox 15">
            <a:extLst>
              <a:ext uri="{FF2B5EF4-FFF2-40B4-BE49-F238E27FC236}">
                <a16:creationId xmlns:a16="http://schemas.microsoft.com/office/drawing/2014/main" id="{B055B8BC-4BB6-4A6D-8AFF-EC66F508ABA3}"/>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7" name="TextBox 16">
            <a:extLst>
              <a:ext uri="{FF2B5EF4-FFF2-40B4-BE49-F238E27FC236}">
                <a16:creationId xmlns:a16="http://schemas.microsoft.com/office/drawing/2014/main" id="{B2F38711-899C-4AD0-8F4F-5451E94C2A8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8" name="TextBox 17">
            <a:extLst>
              <a:ext uri="{FF2B5EF4-FFF2-40B4-BE49-F238E27FC236}">
                <a16:creationId xmlns:a16="http://schemas.microsoft.com/office/drawing/2014/main" id="{B0FFE8C1-0603-4101-BD5A-39C054FACF7E}"/>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9" name="Picture 18">
            <a:extLst>
              <a:ext uri="{FF2B5EF4-FFF2-40B4-BE49-F238E27FC236}">
                <a16:creationId xmlns:a16="http://schemas.microsoft.com/office/drawing/2014/main" id="{7893A208-D389-4029-BE89-09A470900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2503717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5D8D-3AC4-48C4-A03C-60F608D2220D}"/>
              </a:ext>
            </a:extLst>
          </p:cNvPr>
          <p:cNvSpPr>
            <a:spLocks noGrp="1"/>
          </p:cNvSpPr>
          <p:nvPr>
            <p:ph type="title"/>
          </p:nvPr>
        </p:nvSpPr>
        <p:spPr/>
        <p:txBody>
          <a:bodyPr/>
          <a:lstStyle/>
          <a:p>
            <a:r>
              <a:rPr lang="en-US" b="1" dirty="0"/>
              <a:t>Contributions					</a:t>
            </a:r>
          </a:p>
        </p:txBody>
      </p:sp>
      <p:sp>
        <p:nvSpPr>
          <p:cNvPr id="3" name="Content Placeholder 2">
            <a:extLst>
              <a:ext uri="{FF2B5EF4-FFF2-40B4-BE49-F238E27FC236}">
                <a16:creationId xmlns:a16="http://schemas.microsoft.com/office/drawing/2014/main" id="{B05D09B6-F23D-4C3D-B241-7943134E1376}"/>
              </a:ext>
            </a:extLst>
          </p:cNvPr>
          <p:cNvSpPr>
            <a:spLocks noGrp="1"/>
          </p:cNvSpPr>
          <p:nvPr>
            <p:ph idx="1"/>
          </p:nvPr>
        </p:nvSpPr>
        <p:spPr/>
        <p:txBody>
          <a:bodyPr>
            <a:normAutofit/>
          </a:bodyPr>
          <a:lstStyle/>
          <a:p>
            <a:pPr>
              <a:lnSpc>
                <a:spcPct val="100000"/>
              </a:lnSpc>
            </a:pPr>
            <a:r>
              <a:rPr lang="en-US" dirty="0"/>
              <a:t>Novel features based on Inpainting Autoencoders’ Residuals (IRF)</a:t>
            </a:r>
          </a:p>
          <a:p>
            <a:pPr>
              <a:lnSpc>
                <a:spcPct val="150000"/>
              </a:lnSpc>
            </a:pPr>
            <a:r>
              <a:rPr lang="en-US" dirty="0"/>
              <a:t>Unsupervised setup for Anomaly Detection</a:t>
            </a:r>
          </a:p>
          <a:p>
            <a:pPr>
              <a:lnSpc>
                <a:spcPct val="150000"/>
              </a:lnSpc>
            </a:pPr>
            <a:r>
              <a:rPr lang="en-US" dirty="0"/>
              <a:t>Propose two datasets </a:t>
            </a:r>
          </a:p>
          <a:p>
            <a:pPr lvl="1">
              <a:lnSpc>
                <a:spcPct val="100000"/>
              </a:lnSpc>
            </a:pPr>
            <a:r>
              <a:rPr lang="en-US" i="1" dirty="0"/>
              <a:t>Anomaly Set</a:t>
            </a:r>
            <a:endParaRPr lang="en-US" dirty="0"/>
          </a:p>
          <a:p>
            <a:pPr lvl="1">
              <a:lnSpc>
                <a:spcPct val="100000"/>
              </a:lnSpc>
            </a:pPr>
            <a:r>
              <a:rPr lang="en-US" i="1" dirty="0"/>
              <a:t>Typical Set</a:t>
            </a:r>
            <a:endParaRPr lang="en-US" dirty="0"/>
          </a:p>
          <a:p>
            <a:pPr marL="457200" lvl="1" indent="0">
              <a:buNone/>
            </a:pPr>
            <a:endParaRPr lang="en-US" dirty="0"/>
          </a:p>
        </p:txBody>
      </p:sp>
      <p:sp>
        <p:nvSpPr>
          <p:cNvPr id="12" name="TextBox 11">
            <a:extLst>
              <a:ext uri="{FF2B5EF4-FFF2-40B4-BE49-F238E27FC236}">
                <a16:creationId xmlns:a16="http://schemas.microsoft.com/office/drawing/2014/main" id="{8BDE3F70-85FF-4B88-89B0-B8B0AB5DE508}"/>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13" name="TextBox 12">
            <a:extLst>
              <a:ext uri="{FF2B5EF4-FFF2-40B4-BE49-F238E27FC236}">
                <a16:creationId xmlns:a16="http://schemas.microsoft.com/office/drawing/2014/main" id="{950C8AA0-23F5-41EC-890B-4F476098C5AD}"/>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14" name="TextBox 13">
            <a:extLst>
              <a:ext uri="{FF2B5EF4-FFF2-40B4-BE49-F238E27FC236}">
                <a16:creationId xmlns:a16="http://schemas.microsoft.com/office/drawing/2014/main" id="{2ADBE291-D6DD-429D-AB1E-A2E75DED0CB9}"/>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5" name="TextBox 14">
            <a:extLst>
              <a:ext uri="{FF2B5EF4-FFF2-40B4-BE49-F238E27FC236}">
                <a16:creationId xmlns:a16="http://schemas.microsoft.com/office/drawing/2014/main" id="{6B70B2F1-9F4A-4CA8-A420-11CF88A6E16A}"/>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6" name="TextBox 15">
            <a:extLst>
              <a:ext uri="{FF2B5EF4-FFF2-40B4-BE49-F238E27FC236}">
                <a16:creationId xmlns:a16="http://schemas.microsoft.com/office/drawing/2014/main" id="{B055B8BC-4BB6-4A6D-8AFF-EC66F508ABA3}"/>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7" name="TextBox 16">
            <a:extLst>
              <a:ext uri="{FF2B5EF4-FFF2-40B4-BE49-F238E27FC236}">
                <a16:creationId xmlns:a16="http://schemas.microsoft.com/office/drawing/2014/main" id="{B2F38711-899C-4AD0-8F4F-5451E94C2A8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8" name="TextBox 17">
            <a:extLst>
              <a:ext uri="{FF2B5EF4-FFF2-40B4-BE49-F238E27FC236}">
                <a16:creationId xmlns:a16="http://schemas.microsoft.com/office/drawing/2014/main" id="{B0FFE8C1-0603-4101-BD5A-39C054FACF7E}"/>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9" name="Picture 18">
            <a:extLst>
              <a:ext uri="{FF2B5EF4-FFF2-40B4-BE49-F238E27FC236}">
                <a16:creationId xmlns:a16="http://schemas.microsoft.com/office/drawing/2014/main" id="{7893A208-D389-4029-BE89-09A470900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1290592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857A-6ACB-4CB5-9310-478E034549E8}"/>
              </a:ext>
            </a:extLst>
          </p:cNvPr>
          <p:cNvSpPr>
            <a:spLocks noGrp="1"/>
          </p:cNvSpPr>
          <p:nvPr>
            <p:ph type="title"/>
          </p:nvPr>
        </p:nvSpPr>
        <p:spPr/>
        <p:txBody>
          <a:bodyPr/>
          <a:lstStyle/>
          <a:p>
            <a:r>
              <a:rPr lang="en-US" b="1" dirty="0"/>
              <a:t>Datasets</a:t>
            </a:r>
          </a:p>
        </p:txBody>
      </p:sp>
      <p:sp>
        <p:nvSpPr>
          <p:cNvPr id="4" name="TextBox 3">
            <a:extLst>
              <a:ext uri="{FF2B5EF4-FFF2-40B4-BE49-F238E27FC236}">
                <a16:creationId xmlns:a16="http://schemas.microsoft.com/office/drawing/2014/main" id="{B10F42AB-8460-4937-B211-9EA1A44BC0A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BBC1945-348A-4DC1-843A-9882132D3156}"/>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b="1" dirty="0"/>
              <a:t>DATASETS</a:t>
            </a:r>
          </a:p>
        </p:txBody>
      </p:sp>
      <p:sp>
        <p:nvSpPr>
          <p:cNvPr id="6" name="TextBox 5">
            <a:extLst>
              <a:ext uri="{FF2B5EF4-FFF2-40B4-BE49-F238E27FC236}">
                <a16:creationId xmlns:a16="http://schemas.microsoft.com/office/drawing/2014/main" id="{55D166D7-B27C-4B08-828A-CF135E9B9715}"/>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186461AD-436B-4FB5-9405-BF89BE0BAB95}"/>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F1738C5-8F42-45AA-814D-49661CDB336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6A34688E-FF88-49F7-8A79-7316D5775C3E}"/>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8E1DE491-41A3-450D-859E-34DDCC6AC8E4}"/>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descr="A group of people posing for the camera&#10;&#10;Description generated with very high confidence">
            <a:extLst>
              <a:ext uri="{FF2B5EF4-FFF2-40B4-BE49-F238E27FC236}">
                <a16:creationId xmlns:a16="http://schemas.microsoft.com/office/drawing/2014/main" id="{7F795B6C-E07C-4C97-8C0E-8A917E412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168" y="1601240"/>
            <a:ext cx="3729637" cy="4341680"/>
          </a:xfrm>
          <a:prstGeom prst="rect">
            <a:avLst/>
          </a:prstGeom>
        </p:spPr>
      </p:pic>
      <p:sp>
        <p:nvSpPr>
          <p:cNvPr id="19" name="TextBox 18">
            <a:extLst>
              <a:ext uri="{FF2B5EF4-FFF2-40B4-BE49-F238E27FC236}">
                <a16:creationId xmlns:a16="http://schemas.microsoft.com/office/drawing/2014/main" id="{CA4CD1D5-7A91-4D8A-AEEF-6F0FAA3EC48F}"/>
              </a:ext>
            </a:extLst>
          </p:cNvPr>
          <p:cNvSpPr txBox="1"/>
          <p:nvPr/>
        </p:nvSpPr>
        <p:spPr>
          <a:xfrm>
            <a:off x="1265420" y="6023220"/>
            <a:ext cx="1560426" cy="369332"/>
          </a:xfrm>
          <a:prstGeom prst="rect">
            <a:avLst/>
          </a:prstGeom>
          <a:noFill/>
        </p:spPr>
        <p:txBody>
          <a:bodyPr wrap="square" rtlCol="0">
            <a:spAutoFit/>
          </a:bodyPr>
          <a:lstStyle/>
          <a:p>
            <a:pPr algn="ctr"/>
            <a:r>
              <a:rPr lang="en-US" dirty="0" err="1"/>
              <a:t>celebA</a:t>
            </a:r>
            <a:endParaRPr lang="en-US" dirty="0"/>
          </a:p>
        </p:txBody>
      </p:sp>
      <p:pic>
        <p:nvPicPr>
          <p:cNvPr id="22" name="Picture 21">
            <a:extLst>
              <a:ext uri="{FF2B5EF4-FFF2-40B4-BE49-F238E27FC236}">
                <a16:creationId xmlns:a16="http://schemas.microsoft.com/office/drawing/2014/main" id="{221ABBFD-68F9-45A9-8248-29DA9E7AA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292807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857A-6ACB-4CB5-9310-478E034549E8}"/>
              </a:ext>
            </a:extLst>
          </p:cNvPr>
          <p:cNvSpPr>
            <a:spLocks noGrp="1"/>
          </p:cNvSpPr>
          <p:nvPr>
            <p:ph type="title"/>
          </p:nvPr>
        </p:nvSpPr>
        <p:spPr/>
        <p:txBody>
          <a:bodyPr/>
          <a:lstStyle/>
          <a:p>
            <a:r>
              <a:rPr lang="en-US" b="1" dirty="0"/>
              <a:t>Datasets</a:t>
            </a:r>
          </a:p>
        </p:txBody>
      </p:sp>
      <p:pic>
        <p:nvPicPr>
          <p:cNvPr id="12" name="Content Placeholder 11" descr="A group of kids posing for a photo&#10;&#10;Description generated with high confidence">
            <a:extLst>
              <a:ext uri="{FF2B5EF4-FFF2-40B4-BE49-F238E27FC236}">
                <a16:creationId xmlns:a16="http://schemas.microsoft.com/office/drawing/2014/main" id="{515A47AC-F536-43CC-ABEC-1230D6E54C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6972" y="1606069"/>
            <a:ext cx="3724247" cy="4351338"/>
          </a:xfrm>
        </p:spPr>
      </p:pic>
      <p:sp>
        <p:nvSpPr>
          <p:cNvPr id="4" name="TextBox 3">
            <a:extLst>
              <a:ext uri="{FF2B5EF4-FFF2-40B4-BE49-F238E27FC236}">
                <a16:creationId xmlns:a16="http://schemas.microsoft.com/office/drawing/2014/main" id="{B10F42AB-8460-4937-B211-9EA1A44BC0A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BBC1945-348A-4DC1-843A-9882132D3156}"/>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b="1" dirty="0"/>
              <a:t>DATASETS</a:t>
            </a:r>
          </a:p>
        </p:txBody>
      </p:sp>
      <p:sp>
        <p:nvSpPr>
          <p:cNvPr id="6" name="TextBox 5">
            <a:extLst>
              <a:ext uri="{FF2B5EF4-FFF2-40B4-BE49-F238E27FC236}">
                <a16:creationId xmlns:a16="http://schemas.microsoft.com/office/drawing/2014/main" id="{55D166D7-B27C-4B08-828A-CF135E9B9715}"/>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186461AD-436B-4FB5-9405-BF89BE0BAB95}"/>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F1738C5-8F42-45AA-814D-49661CDB336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6A34688E-FF88-49F7-8A79-7316D5775C3E}"/>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8E1DE491-41A3-450D-859E-34DDCC6AC8E4}"/>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descr="A group of people posing for the camera&#10;&#10;Description generated with very high confidence">
            <a:extLst>
              <a:ext uri="{FF2B5EF4-FFF2-40B4-BE49-F238E27FC236}">
                <a16:creationId xmlns:a16="http://schemas.microsoft.com/office/drawing/2014/main" id="{7F795B6C-E07C-4C97-8C0E-8A917E412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68" y="1601240"/>
            <a:ext cx="3729637" cy="4341680"/>
          </a:xfrm>
          <a:prstGeom prst="rect">
            <a:avLst/>
          </a:prstGeom>
        </p:spPr>
      </p:pic>
      <p:cxnSp>
        <p:nvCxnSpPr>
          <p:cNvPr id="18" name="Straight Connector 17">
            <a:extLst>
              <a:ext uri="{FF2B5EF4-FFF2-40B4-BE49-F238E27FC236}">
                <a16:creationId xmlns:a16="http://schemas.microsoft.com/office/drawing/2014/main" id="{AB9AC6EC-06EF-47B5-8EA3-4BDB8AC7BF35}"/>
              </a:ext>
            </a:extLst>
          </p:cNvPr>
          <p:cNvCxnSpPr/>
          <p:nvPr/>
        </p:nvCxnSpPr>
        <p:spPr>
          <a:xfrm>
            <a:off x="4149588" y="1232632"/>
            <a:ext cx="0" cy="507889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4CD1D5-7A91-4D8A-AEEF-6F0FAA3EC48F}"/>
              </a:ext>
            </a:extLst>
          </p:cNvPr>
          <p:cNvSpPr txBox="1"/>
          <p:nvPr/>
        </p:nvSpPr>
        <p:spPr>
          <a:xfrm>
            <a:off x="1265420" y="6023220"/>
            <a:ext cx="1560426" cy="369332"/>
          </a:xfrm>
          <a:prstGeom prst="rect">
            <a:avLst/>
          </a:prstGeom>
          <a:noFill/>
        </p:spPr>
        <p:txBody>
          <a:bodyPr wrap="square" rtlCol="0">
            <a:spAutoFit/>
          </a:bodyPr>
          <a:lstStyle/>
          <a:p>
            <a:pPr algn="ctr"/>
            <a:r>
              <a:rPr lang="en-US" dirty="0" err="1"/>
              <a:t>celebA</a:t>
            </a:r>
            <a:endParaRPr lang="en-US" dirty="0"/>
          </a:p>
        </p:txBody>
      </p:sp>
      <p:sp>
        <p:nvSpPr>
          <p:cNvPr id="20" name="TextBox 19">
            <a:extLst>
              <a:ext uri="{FF2B5EF4-FFF2-40B4-BE49-F238E27FC236}">
                <a16:creationId xmlns:a16="http://schemas.microsoft.com/office/drawing/2014/main" id="{F593F323-CF68-48F7-953A-33F83D8B4933}"/>
              </a:ext>
            </a:extLst>
          </p:cNvPr>
          <p:cNvSpPr txBox="1"/>
          <p:nvPr/>
        </p:nvSpPr>
        <p:spPr>
          <a:xfrm>
            <a:off x="5357021" y="6017149"/>
            <a:ext cx="1560426" cy="369332"/>
          </a:xfrm>
          <a:prstGeom prst="rect">
            <a:avLst/>
          </a:prstGeom>
          <a:noFill/>
        </p:spPr>
        <p:txBody>
          <a:bodyPr wrap="square" rtlCol="0">
            <a:spAutoFit/>
          </a:bodyPr>
          <a:lstStyle/>
          <a:p>
            <a:pPr algn="ctr"/>
            <a:r>
              <a:rPr lang="en-US" dirty="0"/>
              <a:t>Anomaly</a:t>
            </a:r>
          </a:p>
        </p:txBody>
      </p:sp>
      <p:pic>
        <p:nvPicPr>
          <p:cNvPr id="22" name="Picture 21">
            <a:extLst>
              <a:ext uri="{FF2B5EF4-FFF2-40B4-BE49-F238E27FC236}">
                <a16:creationId xmlns:a16="http://schemas.microsoft.com/office/drawing/2014/main" id="{221ABBFD-68F9-45A9-8248-29DA9E7AA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253158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857A-6ACB-4CB5-9310-478E034549E8}"/>
              </a:ext>
            </a:extLst>
          </p:cNvPr>
          <p:cNvSpPr>
            <a:spLocks noGrp="1"/>
          </p:cNvSpPr>
          <p:nvPr>
            <p:ph type="title"/>
          </p:nvPr>
        </p:nvSpPr>
        <p:spPr/>
        <p:txBody>
          <a:bodyPr/>
          <a:lstStyle/>
          <a:p>
            <a:r>
              <a:rPr lang="en-US" b="1" dirty="0"/>
              <a:t>Datasets</a:t>
            </a:r>
          </a:p>
        </p:txBody>
      </p:sp>
      <p:pic>
        <p:nvPicPr>
          <p:cNvPr id="12" name="Content Placeholder 11" descr="A group of kids posing for a photo&#10;&#10;Description generated with high confidence">
            <a:extLst>
              <a:ext uri="{FF2B5EF4-FFF2-40B4-BE49-F238E27FC236}">
                <a16:creationId xmlns:a16="http://schemas.microsoft.com/office/drawing/2014/main" id="{515A47AC-F536-43CC-ABEC-1230D6E54C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56972" y="1606069"/>
            <a:ext cx="3724247" cy="4351338"/>
          </a:xfrm>
        </p:spPr>
      </p:pic>
      <p:sp>
        <p:nvSpPr>
          <p:cNvPr id="4" name="TextBox 3">
            <a:extLst>
              <a:ext uri="{FF2B5EF4-FFF2-40B4-BE49-F238E27FC236}">
                <a16:creationId xmlns:a16="http://schemas.microsoft.com/office/drawing/2014/main" id="{B10F42AB-8460-4937-B211-9EA1A44BC0A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BBC1945-348A-4DC1-843A-9882132D3156}"/>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b="1" dirty="0"/>
              <a:t>DATASETS</a:t>
            </a:r>
          </a:p>
        </p:txBody>
      </p:sp>
      <p:sp>
        <p:nvSpPr>
          <p:cNvPr id="6" name="TextBox 5">
            <a:extLst>
              <a:ext uri="{FF2B5EF4-FFF2-40B4-BE49-F238E27FC236}">
                <a16:creationId xmlns:a16="http://schemas.microsoft.com/office/drawing/2014/main" id="{55D166D7-B27C-4B08-828A-CF135E9B9715}"/>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186461AD-436B-4FB5-9405-BF89BE0BAB95}"/>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F1738C5-8F42-45AA-814D-49661CDB336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6A34688E-FF88-49F7-8A79-7316D5775C3E}"/>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8E1DE491-41A3-450D-859E-34DDCC6AC8E4}"/>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descr="A group of people posing for the camera&#10;&#10;Description generated with very high confidence">
            <a:extLst>
              <a:ext uri="{FF2B5EF4-FFF2-40B4-BE49-F238E27FC236}">
                <a16:creationId xmlns:a16="http://schemas.microsoft.com/office/drawing/2014/main" id="{7F795B6C-E07C-4C97-8C0E-8A917E412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168" y="1601240"/>
            <a:ext cx="3729637" cy="4341680"/>
          </a:xfrm>
          <a:prstGeom prst="rect">
            <a:avLst/>
          </a:prstGeom>
        </p:spPr>
      </p:pic>
      <p:pic>
        <p:nvPicPr>
          <p:cNvPr id="16" name="Picture 15" descr="A group of people posing for the camera&#10;&#10;Description generated with very high confidence">
            <a:extLst>
              <a:ext uri="{FF2B5EF4-FFF2-40B4-BE49-F238E27FC236}">
                <a16:creationId xmlns:a16="http://schemas.microsoft.com/office/drawing/2014/main" id="{AD6CB5F6-BFA3-48C8-9401-532164B979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4690" y="1622738"/>
            <a:ext cx="3733142" cy="4351338"/>
          </a:xfrm>
          <a:prstGeom prst="rect">
            <a:avLst/>
          </a:prstGeom>
        </p:spPr>
      </p:pic>
      <p:cxnSp>
        <p:nvCxnSpPr>
          <p:cNvPr id="18" name="Straight Connector 17">
            <a:extLst>
              <a:ext uri="{FF2B5EF4-FFF2-40B4-BE49-F238E27FC236}">
                <a16:creationId xmlns:a16="http://schemas.microsoft.com/office/drawing/2014/main" id="{AB9AC6EC-06EF-47B5-8EA3-4BDB8AC7BF35}"/>
              </a:ext>
            </a:extLst>
          </p:cNvPr>
          <p:cNvCxnSpPr/>
          <p:nvPr/>
        </p:nvCxnSpPr>
        <p:spPr>
          <a:xfrm>
            <a:off x="4149588" y="1232632"/>
            <a:ext cx="0" cy="5078896"/>
          </a:xfrm>
          <a:prstGeom prst="line">
            <a:avLst/>
          </a:prstGeom>
          <a:ln w="3810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4CD1D5-7A91-4D8A-AEEF-6F0FAA3EC48F}"/>
              </a:ext>
            </a:extLst>
          </p:cNvPr>
          <p:cNvSpPr txBox="1"/>
          <p:nvPr/>
        </p:nvSpPr>
        <p:spPr>
          <a:xfrm>
            <a:off x="1265420" y="6023220"/>
            <a:ext cx="1560426" cy="369332"/>
          </a:xfrm>
          <a:prstGeom prst="rect">
            <a:avLst/>
          </a:prstGeom>
          <a:noFill/>
        </p:spPr>
        <p:txBody>
          <a:bodyPr wrap="square" rtlCol="0">
            <a:spAutoFit/>
          </a:bodyPr>
          <a:lstStyle/>
          <a:p>
            <a:pPr algn="ctr"/>
            <a:r>
              <a:rPr lang="en-US" dirty="0" err="1"/>
              <a:t>celebA</a:t>
            </a:r>
            <a:endParaRPr lang="en-US" dirty="0"/>
          </a:p>
        </p:txBody>
      </p:sp>
      <p:sp>
        <p:nvSpPr>
          <p:cNvPr id="20" name="TextBox 19">
            <a:extLst>
              <a:ext uri="{FF2B5EF4-FFF2-40B4-BE49-F238E27FC236}">
                <a16:creationId xmlns:a16="http://schemas.microsoft.com/office/drawing/2014/main" id="{F593F323-CF68-48F7-953A-33F83D8B4933}"/>
              </a:ext>
            </a:extLst>
          </p:cNvPr>
          <p:cNvSpPr txBox="1"/>
          <p:nvPr/>
        </p:nvSpPr>
        <p:spPr>
          <a:xfrm>
            <a:off x="5357021" y="6017149"/>
            <a:ext cx="1560426" cy="369332"/>
          </a:xfrm>
          <a:prstGeom prst="rect">
            <a:avLst/>
          </a:prstGeom>
          <a:noFill/>
        </p:spPr>
        <p:txBody>
          <a:bodyPr wrap="square" rtlCol="0">
            <a:spAutoFit/>
          </a:bodyPr>
          <a:lstStyle/>
          <a:p>
            <a:pPr algn="ctr"/>
            <a:r>
              <a:rPr lang="en-US" dirty="0"/>
              <a:t>Anomaly</a:t>
            </a:r>
          </a:p>
        </p:txBody>
      </p:sp>
      <p:sp>
        <p:nvSpPr>
          <p:cNvPr id="21" name="TextBox 20">
            <a:extLst>
              <a:ext uri="{FF2B5EF4-FFF2-40B4-BE49-F238E27FC236}">
                <a16:creationId xmlns:a16="http://schemas.microsoft.com/office/drawing/2014/main" id="{BC4E79C2-F2A1-4EEB-810A-DF043A2029CB}"/>
              </a:ext>
            </a:extLst>
          </p:cNvPr>
          <p:cNvSpPr txBox="1"/>
          <p:nvPr/>
        </p:nvSpPr>
        <p:spPr>
          <a:xfrm>
            <a:off x="9448622" y="5974076"/>
            <a:ext cx="1560426" cy="369332"/>
          </a:xfrm>
          <a:prstGeom prst="rect">
            <a:avLst/>
          </a:prstGeom>
          <a:noFill/>
        </p:spPr>
        <p:txBody>
          <a:bodyPr wrap="square" rtlCol="0">
            <a:spAutoFit/>
          </a:bodyPr>
          <a:lstStyle/>
          <a:p>
            <a:pPr algn="ctr"/>
            <a:r>
              <a:rPr lang="en-US" dirty="0"/>
              <a:t>Typical</a:t>
            </a:r>
          </a:p>
        </p:txBody>
      </p:sp>
      <p:pic>
        <p:nvPicPr>
          <p:cNvPr id="22" name="Picture 21">
            <a:extLst>
              <a:ext uri="{FF2B5EF4-FFF2-40B4-BE49-F238E27FC236}">
                <a16:creationId xmlns:a16="http://schemas.microsoft.com/office/drawing/2014/main" id="{221ABBFD-68F9-45A9-8248-29DA9E7AA4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85610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1CE9-7BC9-42AD-B371-596F62BDD46E}"/>
              </a:ext>
            </a:extLst>
          </p:cNvPr>
          <p:cNvSpPr>
            <a:spLocks noGrp="1"/>
          </p:cNvSpPr>
          <p:nvPr>
            <p:ph type="title"/>
          </p:nvPr>
        </p:nvSpPr>
        <p:spPr/>
        <p:txBody>
          <a:bodyPr/>
          <a:lstStyle/>
          <a:p>
            <a:r>
              <a:rPr lang="en-US" b="1" dirty="0"/>
              <a:t>Datasets</a:t>
            </a:r>
          </a:p>
        </p:txBody>
      </p:sp>
      <p:sp>
        <p:nvSpPr>
          <p:cNvPr id="3" name="Content Placeholder 2">
            <a:extLst>
              <a:ext uri="{FF2B5EF4-FFF2-40B4-BE49-F238E27FC236}">
                <a16:creationId xmlns:a16="http://schemas.microsoft.com/office/drawing/2014/main" id="{9016BE03-DEC7-4E33-A4ED-1E4BA4C37F84}"/>
              </a:ext>
            </a:extLst>
          </p:cNvPr>
          <p:cNvSpPr>
            <a:spLocks noGrp="1"/>
          </p:cNvSpPr>
          <p:nvPr>
            <p:ph idx="1"/>
          </p:nvPr>
        </p:nvSpPr>
        <p:spPr/>
        <p:txBody>
          <a:bodyPr>
            <a:normAutofit/>
          </a:bodyPr>
          <a:lstStyle/>
          <a:p>
            <a:pPr>
              <a:lnSpc>
                <a:spcPct val="100000"/>
              </a:lnSpc>
            </a:pPr>
            <a:r>
              <a:rPr lang="en-US" dirty="0"/>
              <a:t> Anomaly Set</a:t>
            </a:r>
            <a:br>
              <a:rPr lang="en-US" dirty="0"/>
            </a:br>
            <a:r>
              <a:rPr lang="en-US" dirty="0"/>
              <a:t>- Hand determined</a:t>
            </a:r>
            <a:br>
              <a:rPr lang="en-US" dirty="0"/>
            </a:br>
            <a:r>
              <a:rPr lang="en-US" dirty="0"/>
              <a:t>- 316 images</a:t>
            </a:r>
            <a:br>
              <a:rPr lang="en-US" dirty="0"/>
            </a:br>
            <a:r>
              <a:rPr lang="en-US" dirty="0"/>
              <a:t>- is a face (Passes Viola Jones)</a:t>
            </a:r>
          </a:p>
        </p:txBody>
      </p:sp>
      <p:sp>
        <p:nvSpPr>
          <p:cNvPr id="4" name="TextBox 3">
            <a:extLst>
              <a:ext uri="{FF2B5EF4-FFF2-40B4-BE49-F238E27FC236}">
                <a16:creationId xmlns:a16="http://schemas.microsoft.com/office/drawing/2014/main" id="{68FD1BA9-B43B-49D1-8BA3-5716C927031D}"/>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A0F23869-3C1F-43D6-806A-4FB9DE627627}"/>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b="1" dirty="0"/>
              <a:t>DATASETS</a:t>
            </a:r>
          </a:p>
        </p:txBody>
      </p:sp>
      <p:sp>
        <p:nvSpPr>
          <p:cNvPr id="6" name="TextBox 5">
            <a:extLst>
              <a:ext uri="{FF2B5EF4-FFF2-40B4-BE49-F238E27FC236}">
                <a16:creationId xmlns:a16="http://schemas.microsoft.com/office/drawing/2014/main" id="{A88CDD37-B3E0-41DE-AD70-B49862E56C6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402FCAA7-00DE-4A94-B460-7242774AC031}"/>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8AB4112D-3CFD-40C8-8E9F-BFC804D85CDA}"/>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EF1AEC78-767B-4554-ABF3-1EC1D08086EB}"/>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E8B9ABDB-7D35-4BBA-8FD0-D9FAEA54B7A6}"/>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1" name="Picture 10">
            <a:extLst>
              <a:ext uri="{FF2B5EF4-FFF2-40B4-BE49-F238E27FC236}">
                <a16:creationId xmlns:a16="http://schemas.microsoft.com/office/drawing/2014/main" id="{D7153389-B888-481C-87E5-1EA8CE5BC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52150"/>
            <a:ext cx="2353061" cy="408433"/>
          </a:xfrm>
          <a:prstGeom prst="rect">
            <a:avLst/>
          </a:prstGeom>
        </p:spPr>
      </p:pic>
    </p:spTree>
    <p:extLst>
      <p:ext uri="{BB962C8B-B14F-4D97-AF65-F5344CB8AC3E}">
        <p14:creationId xmlns:p14="http://schemas.microsoft.com/office/powerpoint/2010/main" val="2609913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1CE9-7BC9-42AD-B371-596F62BDD46E}"/>
              </a:ext>
            </a:extLst>
          </p:cNvPr>
          <p:cNvSpPr>
            <a:spLocks noGrp="1"/>
          </p:cNvSpPr>
          <p:nvPr>
            <p:ph type="title"/>
          </p:nvPr>
        </p:nvSpPr>
        <p:spPr/>
        <p:txBody>
          <a:bodyPr/>
          <a:lstStyle/>
          <a:p>
            <a:r>
              <a:rPr lang="en-US" b="1" dirty="0"/>
              <a:t>Datasets</a:t>
            </a:r>
          </a:p>
        </p:txBody>
      </p:sp>
      <p:sp>
        <p:nvSpPr>
          <p:cNvPr id="3" name="Content Placeholder 2">
            <a:extLst>
              <a:ext uri="{FF2B5EF4-FFF2-40B4-BE49-F238E27FC236}">
                <a16:creationId xmlns:a16="http://schemas.microsoft.com/office/drawing/2014/main" id="{9016BE03-DEC7-4E33-A4ED-1E4BA4C37F84}"/>
              </a:ext>
            </a:extLst>
          </p:cNvPr>
          <p:cNvSpPr>
            <a:spLocks noGrp="1"/>
          </p:cNvSpPr>
          <p:nvPr>
            <p:ph idx="1"/>
          </p:nvPr>
        </p:nvSpPr>
        <p:spPr/>
        <p:txBody>
          <a:bodyPr>
            <a:normAutofit/>
          </a:bodyPr>
          <a:lstStyle/>
          <a:p>
            <a:pPr>
              <a:lnSpc>
                <a:spcPct val="100000"/>
              </a:lnSpc>
            </a:pPr>
            <a:r>
              <a:rPr lang="en-US" dirty="0"/>
              <a:t> Anomaly Set</a:t>
            </a:r>
            <a:br>
              <a:rPr lang="en-US" dirty="0"/>
            </a:br>
            <a:r>
              <a:rPr lang="en-US" dirty="0"/>
              <a:t>- Hand determined</a:t>
            </a:r>
            <a:br>
              <a:rPr lang="en-US" dirty="0"/>
            </a:br>
            <a:r>
              <a:rPr lang="en-US" dirty="0"/>
              <a:t>- 316 images</a:t>
            </a:r>
            <a:br>
              <a:rPr lang="en-US" dirty="0"/>
            </a:br>
            <a:r>
              <a:rPr lang="en-US" dirty="0"/>
              <a:t>- is a face (Passes Viola Jones)</a:t>
            </a:r>
          </a:p>
          <a:p>
            <a:pPr>
              <a:lnSpc>
                <a:spcPct val="100000"/>
              </a:lnSpc>
            </a:pPr>
            <a:r>
              <a:rPr lang="en-US" dirty="0"/>
              <a:t>Typical Set</a:t>
            </a:r>
            <a:br>
              <a:rPr lang="en-US" dirty="0"/>
            </a:br>
            <a:r>
              <a:rPr lang="en-US" dirty="0"/>
              <a:t>- No </a:t>
            </a:r>
            <a:r>
              <a:rPr lang="en-US" dirty="0" err="1"/>
              <a:t>celebA</a:t>
            </a:r>
            <a:r>
              <a:rPr lang="en-US" dirty="0"/>
              <a:t> images</a:t>
            </a:r>
            <a:br>
              <a:rPr lang="en-US" dirty="0"/>
            </a:br>
            <a:r>
              <a:rPr lang="en-US" dirty="0"/>
              <a:t>- 100 images</a:t>
            </a:r>
            <a:br>
              <a:rPr lang="en-US" dirty="0"/>
            </a:br>
            <a:r>
              <a:rPr lang="en-US" dirty="0"/>
              <a:t>- is a face (Passes Viola Jones)</a:t>
            </a:r>
          </a:p>
        </p:txBody>
      </p:sp>
      <p:sp>
        <p:nvSpPr>
          <p:cNvPr id="4" name="TextBox 3">
            <a:extLst>
              <a:ext uri="{FF2B5EF4-FFF2-40B4-BE49-F238E27FC236}">
                <a16:creationId xmlns:a16="http://schemas.microsoft.com/office/drawing/2014/main" id="{68FD1BA9-B43B-49D1-8BA3-5716C927031D}"/>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A0F23869-3C1F-43D6-806A-4FB9DE627627}"/>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b="1" dirty="0"/>
              <a:t>DATASETS</a:t>
            </a:r>
          </a:p>
        </p:txBody>
      </p:sp>
      <p:sp>
        <p:nvSpPr>
          <p:cNvPr id="6" name="TextBox 5">
            <a:extLst>
              <a:ext uri="{FF2B5EF4-FFF2-40B4-BE49-F238E27FC236}">
                <a16:creationId xmlns:a16="http://schemas.microsoft.com/office/drawing/2014/main" id="{A88CDD37-B3E0-41DE-AD70-B49862E56C6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402FCAA7-00DE-4A94-B460-7242774AC031}"/>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8AB4112D-3CFD-40C8-8E9F-BFC804D85CDA}"/>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EF1AEC78-767B-4554-ABF3-1EC1D08086EB}"/>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E8B9ABDB-7D35-4BBA-8FD0-D9FAEA54B7A6}"/>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1" name="Picture 10">
            <a:extLst>
              <a:ext uri="{FF2B5EF4-FFF2-40B4-BE49-F238E27FC236}">
                <a16:creationId xmlns:a16="http://schemas.microsoft.com/office/drawing/2014/main" id="{D7153389-B888-481C-87E5-1EA8CE5BC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52150"/>
            <a:ext cx="2353061" cy="408433"/>
          </a:xfrm>
          <a:prstGeom prst="rect">
            <a:avLst/>
          </a:prstGeom>
        </p:spPr>
      </p:pic>
    </p:spTree>
    <p:extLst>
      <p:ext uri="{BB962C8B-B14F-4D97-AF65-F5344CB8AC3E}">
        <p14:creationId xmlns:p14="http://schemas.microsoft.com/office/powerpoint/2010/main" val="167178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8597-B442-475F-BAC0-CD49929DD692}"/>
              </a:ext>
            </a:extLst>
          </p:cNvPr>
          <p:cNvSpPr>
            <a:spLocks noGrp="1"/>
          </p:cNvSpPr>
          <p:nvPr>
            <p:ph type="title"/>
          </p:nvPr>
        </p:nvSpPr>
        <p:spPr/>
        <p:txBody>
          <a:bodyPr/>
          <a:lstStyle/>
          <a:p>
            <a:r>
              <a:rPr lang="en-US" b="1" dirty="0"/>
              <a:t>Previous Methods	</a:t>
            </a:r>
          </a:p>
        </p:txBody>
      </p:sp>
      <p:pic>
        <p:nvPicPr>
          <p:cNvPr id="5" name="Content Placeholder 4">
            <a:extLst>
              <a:ext uri="{FF2B5EF4-FFF2-40B4-BE49-F238E27FC236}">
                <a16:creationId xmlns:a16="http://schemas.microsoft.com/office/drawing/2014/main" id="{07BE6525-7E77-4883-B147-5A866F2E9B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806" r="46878"/>
          <a:stretch/>
        </p:blipFill>
        <p:spPr>
          <a:xfrm>
            <a:off x="2490952" y="2143420"/>
            <a:ext cx="2106274" cy="1938352"/>
          </a:xfrm>
        </p:spPr>
      </p:pic>
      <p:sp>
        <p:nvSpPr>
          <p:cNvPr id="6" name="TextBox 5">
            <a:extLst>
              <a:ext uri="{FF2B5EF4-FFF2-40B4-BE49-F238E27FC236}">
                <a16:creationId xmlns:a16="http://schemas.microsoft.com/office/drawing/2014/main" id="{B1FF56AB-023C-423F-85C2-785A710C7ACE}"/>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7" name="TextBox 6">
            <a:extLst>
              <a:ext uri="{FF2B5EF4-FFF2-40B4-BE49-F238E27FC236}">
                <a16:creationId xmlns:a16="http://schemas.microsoft.com/office/drawing/2014/main" id="{6AA2923B-F21C-4622-8DBC-760BD5D8B50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8" name="TextBox 7">
            <a:extLst>
              <a:ext uri="{FF2B5EF4-FFF2-40B4-BE49-F238E27FC236}">
                <a16:creationId xmlns:a16="http://schemas.microsoft.com/office/drawing/2014/main" id="{4C29CA4A-BF21-4D7B-AA43-5407C90A3AED}"/>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9" name="TextBox 8">
            <a:extLst>
              <a:ext uri="{FF2B5EF4-FFF2-40B4-BE49-F238E27FC236}">
                <a16:creationId xmlns:a16="http://schemas.microsoft.com/office/drawing/2014/main" id="{465D6BA3-44B4-42D7-A371-7D19BCD2DE2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B96B0D46-65E4-48F1-8A80-F83365D069D5}"/>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574C76A5-5152-4985-89A4-DD8EB1FD2EA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FACF4264-1DD3-4FA6-846F-510987188B8D}"/>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3" name="TextBox 2">
            <a:extLst>
              <a:ext uri="{FF2B5EF4-FFF2-40B4-BE49-F238E27FC236}">
                <a16:creationId xmlns:a16="http://schemas.microsoft.com/office/drawing/2014/main" id="{B82FE18A-DE54-490E-85E4-F2D04B296655}"/>
              </a:ext>
            </a:extLst>
          </p:cNvPr>
          <p:cNvSpPr txBox="1"/>
          <p:nvPr/>
        </p:nvSpPr>
        <p:spPr>
          <a:xfrm>
            <a:off x="1273406" y="4057446"/>
            <a:ext cx="4766781"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Autoencoder Codes</a:t>
            </a:r>
          </a:p>
          <a:p>
            <a:pPr marL="285750" indent="-285750">
              <a:buFont typeface="Arial" panose="020B0604020202020204" pitchFamily="34" charset="0"/>
              <a:buChar char="•"/>
            </a:pPr>
            <a:r>
              <a:rPr lang="en-US" sz="2800" dirty="0"/>
              <a:t>Autoencoder Residuals</a:t>
            </a:r>
          </a:p>
        </p:txBody>
      </p:sp>
      <p:pic>
        <p:nvPicPr>
          <p:cNvPr id="13" name="Content Placeholder 4">
            <a:extLst>
              <a:ext uri="{FF2B5EF4-FFF2-40B4-BE49-F238E27FC236}">
                <a16:creationId xmlns:a16="http://schemas.microsoft.com/office/drawing/2014/main" id="{218AA0D4-E044-445B-AF7B-875552AB7A11}"/>
              </a:ext>
            </a:extLst>
          </p:cNvPr>
          <p:cNvPicPr>
            <a:picLocks noChangeAspect="1"/>
          </p:cNvPicPr>
          <p:nvPr/>
        </p:nvPicPr>
        <p:blipFill rotWithShape="1">
          <a:blip r:embed="rId2">
            <a:extLst>
              <a:ext uri="{28A0092B-C50C-407E-A947-70E740481C1C}">
                <a14:useLocalDpi xmlns:a14="http://schemas.microsoft.com/office/drawing/2010/main" val="0"/>
              </a:ext>
            </a:extLst>
          </a:blip>
          <a:srcRect l="199" r="86924"/>
          <a:stretch/>
        </p:blipFill>
        <p:spPr>
          <a:xfrm>
            <a:off x="1364763" y="2143420"/>
            <a:ext cx="992892" cy="1938352"/>
          </a:xfrm>
          <a:prstGeom prst="rect">
            <a:avLst/>
          </a:prstGeom>
        </p:spPr>
      </p:pic>
      <p:pic>
        <p:nvPicPr>
          <p:cNvPr id="14" name="Content Placeholder 4">
            <a:extLst>
              <a:ext uri="{FF2B5EF4-FFF2-40B4-BE49-F238E27FC236}">
                <a16:creationId xmlns:a16="http://schemas.microsoft.com/office/drawing/2014/main" id="{779225CA-FF65-4046-B4A8-AF2B5519CC3C}"/>
              </a:ext>
            </a:extLst>
          </p:cNvPr>
          <p:cNvPicPr>
            <a:picLocks noChangeAspect="1"/>
          </p:cNvPicPr>
          <p:nvPr/>
        </p:nvPicPr>
        <p:blipFill rotWithShape="1">
          <a:blip r:embed="rId2">
            <a:extLst>
              <a:ext uri="{28A0092B-C50C-407E-A947-70E740481C1C}">
                <a14:useLocalDpi xmlns:a14="http://schemas.microsoft.com/office/drawing/2010/main" val="0"/>
              </a:ext>
            </a:extLst>
          </a:blip>
          <a:srcRect l="54097" r="34044" b="44241"/>
          <a:stretch/>
        </p:blipFill>
        <p:spPr>
          <a:xfrm>
            <a:off x="4730523" y="2507360"/>
            <a:ext cx="914400" cy="1080817"/>
          </a:xfrm>
          <a:prstGeom prst="rect">
            <a:avLst/>
          </a:prstGeom>
        </p:spPr>
      </p:pic>
      <p:pic>
        <p:nvPicPr>
          <p:cNvPr id="15" name="Picture 14">
            <a:extLst>
              <a:ext uri="{FF2B5EF4-FFF2-40B4-BE49-F238E27FC236}">
                <a16:creationId xmlns:a16="http://schemas.microsoft.com/office/drawing/2014/main" id="{998F7614-71EE-4575-903C-59C7985BB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653477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8597-B442-475F-BAC0-CD49929DD692}"/>
              </a:ext>
            </a:extLst>
          </p:cNvPr>
          <p:cNvSpPr>
            <a:spLocks noGrp="1"/>
          </p:cNvSpPr>
          <p:nvPr>
            <p:ph type="title"/>
          </p:nvPr>
        </p:nvSpPr>
        <p:spPr/>
        <p:txBody>
          <a:bodyPr/>
          <a:lstStyle/>
          <a:p>
            <a:r>
              <a:rPr lang="en-US" b="1" dirty="0"/>
              <a:t>Previous Methods	</a:t>
            </a:r>
          </a:p>
        </p:txBody>
      </p:sp>
      <p:pic>
        <p:nvPicPr>
          <p:cNvPr id="5" name="Content Placeholder 4">
            <a:extLst>
              <a:ext uri="{FF2B5EF4-FFF2-40B4-BE49-F238E27FC236}">
                <a16:creationId xmlns:a16="http://schemas.microsoft.com/office/drawing/2014/main" id="{07BE6525-7E77-4883-B147-5A866F2E9B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806" r="46878"/>
          <a:stretch/>
        </p:blipFill>
        <p:spPr>
          <a:xfrm>
            <a:off x="2490952" y="2143420"/>
            <a:ext cx="2106274" cy="1938352"/>
          </a:xfrm>
        </p:spPr>
      </p:pic>
      <p:sp>
        <p:nvSpPr>
          <p:cNvPr id="6" name="TextBox 5">
            <a:extLst>
              <a:ext uri="{FF2B5EF4-FFF2-40B4-BE49-F238E27FC236}">
                <a16:creationId xmlns:a16="http://schemas.microsoft.com/office/drawing/2014/main" id="{B1FF56AB-023C-423F-85C2-785A710C7ACE}"/>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7" name="TextBox 6">
            <a:extLst>
              <a:ext uri="{FF2B5EF4-FFF2-40B4-BE49-F238E27FC236}">
                <a16:creationId xmlns:a16="http://schemas.microsoft.com/office/drawing/2014/main" id="{6AA2923B-F21C-4622-8DBC-760BD5D8B50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8" name="TextBox 7">
            <a:extLst>
              <a:ext uri="{FF2B5EF4-FFF2-40B4-BE49-F238E27FC236}">
                <a16:creationId xmlns:a16="http://schemas.microsoft.com/office/drawing/2014/main" id="{4C29CA4A-BF21-4D7B-AA43-5407C90A3AED}"/>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9" name="TextBox 8">
            <a:extLst>
              <a:ext uri="{FF2B5EF4-FFF2-40B4-BE49-F238E27FC236}">
                <a16:creationId xmlns:a16="http://schemas.microsoft.com/office/drawing/2014/main" id="{465D6BA3-44B4-42D7-A371-7D19BCD2DE2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B96B0D46-65E4-48F1-8A80-F83365D069D5}"/>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574C76A5-5152-4985-89A4-DD8EB1FD2EA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FACF4264-1DD3-4FA6-846F-510987188B8D}"/>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3" name="Content Placeholder 4">
            <a:extLst>
              <a:ext uri="{FF2B5EF4-FFF2-40B4-BE49-F238E27FC236}">
                <a16:creationId xmlns:a16="http://schemas.microsoft.com/office/drawing/2014/main" id="{218AA0D4-E044-445B-AF7B-875552AB7A11}"/>
              </a:ext>
            </a:extLst>
          </p:cNvPr>
          <p:cNvPicPr>
            <a:picLocks noChangeAspect="1"/>
          </p:cNvPicPr>
          <p:nvPr/>
        </p:nvPicPr>
        <p:blipFill rotWithShape="1">
          <a:blip r:embed="rId2">
            <a:extLst>
              <a:ext uri="{28A0092B-C50C-407E-A947-70E740481C1C}">
                <a14:useLocalDpi xmlns:a14="http://schemas.microsoft.com/office/drawing/2010/main" val="0"/>
              </a:ext>
            </a:extLst>
          </a:blip>
          <a:srcRect l="199" r="86924"/>
          <a:stretch/>
        </p:blipFill>
        <p:spPr>
          <a:xfrm>
            <a:off x="1364763" y="2143420"/>
            <a:ext cx="992892" cy="1938352"/>
          </a:xfrm>
          <a:prstGeom prst="rect">
            <a:avLst/>
          </a:prstGeom>
        </p:spPr>
      </p:pic>
      <p:pic>
        <p:nvPicPr>
          <p:cNvPr id="14" name="Content Placeholder 4">
            <a:extLst>
              <a:ext uri="{FF2B5EF4-FFF2-40B4-BE49-F238E27FC236}">
                <a16:creationId xmlns:a16="http://schemas.microsoft.com/office/drawing/2014/main" id="{779225CA-FF65-4046-B4A8-AF2B5519CC3C}"/>
              </a:ext>
            </a:extLst>
          </p:cNvPr>
          <p:cNvPicPr>
            <a:picLocks noChangeAspect="1"/>
          </p:cNvPicPr>
          <p:nvPr/>
        </p:nvPicPr>
        <p:blipFill rotWithShape="1">
          <a:blip r:embed="rId2">
            <a:extLst>
              <a:ext uri="{28A0092B-C50C-407E-A947-70E740481C1C}">
                <a14:useLocalDpi xmlns:a14="http://schemas.microsoft.com/office/drawing/2010/main" val="0"/>
              </a:ext>
            </a:extLst>
          </a:blip>
          <a:srcRect l="54097" r="34044" b="44241"/>
          <a:stretch/>
        </p:blipFill>
        <p:spPr>
          <a:xfrm>
            <a:off x="4730523" y="2507360"/>
            <a:ext cx="914400" cy="1080817"/>
          </a:xfrm>
          <a:prstGeom prst="rect">
            <a:avLst/>
          </a:prstGeom>
        </p:spPr>
      </p:pic>
      <p:pic>
        <p:nvPicPr>
          <p:cNvPr id="15" name="Picture 14">
            <a:extLst>
              <a:ext uri="{FF2B5EF4-FFF2-40B4-BE49-F238E27FC236}">
                <a16:creationId xmlns:a16="http://schemas.microsoft.com/office/drawing/2014/main" id="{998F7614-71EE-4575-903C-59C7985BB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pic>
        <p:nvPicPr>
          <p:cNvPr id="16" name="Content Placeholder 18" descr="A group of people posing for a photo&#10;&#10;Description generated with very high confidence">
            <a:extLst>
              <a:ext uri="{FF2B5EF4-FFF2-40B4-BE49-F238E27FC236}">
                <a16:creationId xmlns:a16="http://schemas.microsoft.com/office/drawing/2014/main" id="{6B6C3B70-3273-4543-9F54-EA7D17E29580}"/>
              </a:ext>
            </a:extLst>
          </p:cNvPr>
          <p:cNvPicPr>
            <a:picLocks noChangeAspect="1"/>
          </p:cNvPicPr>
          <p:nvPr/>
        </p:nvPicPr>
        <p:blipFill rotWithShape="1">
          <a:blip r:embed="rId4">
            <a:extLst>
              <a:ext uri="{28A0092B-C50C-407E-A947-70E740481C1C}">
                <a14:useLocalDpi xmlns:a14="http://schemas.microsoft.com/office/drawing/2010/main" val="0"/>
              </a:ext>
            </a:extLst>
          </a:blip>
          <a:srcRect t="-1" r="67240" b="52014"/>
          <a:stretch/>
        </p:blipFill>
        <p:spPr>
          <a:xfrm>
            <a:off x="1454650" y="1690693"/>
            <a:ext cx="2572321" cy="1954295"/>
          </a:xfrm>
          <a:prstGeom prst="rect">
            <a:avLst/>
          </a:prstGeom>
        </p:spPr>
      </p:pic>
      <p:sp>
        <p:nvSpPr>
          <p:cNvPr id="17" name="TextBox 16">
            <a:extLst>
              <a:ext uri="{FF2B5EF4-FFF2-40B4-BE49-F238E27FC236}">
                <a16:creationId xmlns:a16="http://schemas.microsoft.com/office/drawing/2014/main" id="{BEA69DA8-D7A6-4F80-9D06-ECE7F6783E9C}"/>
              </a:ext>
            </a:extLst>
          </p:cNvPr>
          <p:cNvSpPr txBox="1"/>
          <p:nvPr/>
        </p:nvSpPr>
        <p:spPr>
          <a:xfrm>
            <a:off x="1757423" y="3644988"/>
            <a:ext cx="1966774" cy="369332"/>
          </a:xfrm>
          <a:prstGeom prst="rect">
            <a:avLst/>
          </a:prstGeom>
          <a:noFill/>
        </p:spPr>
        <p:txBody>
          <a:bodyPr wrap="square" rtlCol="0">
            <a:spAutoFit/>
          </a:bodyPr>
          <a:lstStyle/>
          <a:p>
            <a:pPr algn="ctr"/>
            <a:r>
              <a:rPr lang="en-US" b="1" dirty="0"/>
              <a:t>Anomaly Set</a:t>
            </a:r>
          </a:p>
        </p:txBody>
      </p:sp>
      <p:sp>
        <p:nvSpPr>
          <p:cNvPr id="18" name="TextBox 17">
            <a:extLst>
              <a:ext uri="{FF2B5EF4-FFF2-40B4-BE49-F238E27FC236}">
                <a16:creationId xmlns:a16="http://schemas.microsoft.com/office/drawing/2014/main" id="{C612A4C8-2124-4B83-8022-7915DD93DF3C}"/>
              </a:ext>
            </a:extLst>
          </p:cNvPr>
          <p:cNvSpPr txBox="1"/>
          <p:nvPr/>
        </p:nvSpPr>
        <p:spPr>
          <a:xfrm>
            <a:off x="1722925" y="6098063"/>
            <a:ext cx="1966774" cy="369332"/>
          </a:xfrm>
          <a:prstGeom prst="rect">
            <a:avLst/>
          </a:prstGeom>
          <a:noFill/>
        </p:spPr>
        <p:txBody>
          <a:bodyPr wrap="square" rtlCol="0">
            <a:spAutoFit/>
          </a:bodyPr>
          <a:lstStyle/>
          <a:p>
            <a:pPr algn="ctr"/>
            <a:r>
              <a:rPr lang="en-US" b="1" dirty="0"/>
              <a:t>Typical Set</a:t>
            </a:r>
          </a:p>
        </p:txBody>
      </p:sp>
      <p:pic>
        <p:nvPicPr>
          <p:cNvPr id="19" name="Content Placeholder 18" descr="A group of people posing for a photo&#10;&#10;Description generated with very high confidence">
            <a:extLst>
              <a:ext uri="{FF2B5EF4-FFF2-40B4-BE49-F238E27FC236}">
                <a16:creationId xmlns:a16="http://schemas.microsoft.com/office/drawing/2014/main" id="{2B995298-B439-4B06-B9A3-48CADD87ADE6}"/>
              </a:ext>
            </a:extLst>
          </p:cNvPr>
          <p:cNvPicPr>
            <a:picLocks noChangeAspect="1"/>
          </p:cNvPicPr>
          <p:nvPr/>
        </p:nvPicPr>
        <p:blipFill rotWithShape="1">
          <a:blip r:embed="rId4">
            <a:extLst>
              <a:ext uri="{28A0092B-C50C-407E-A947-70E740481C1C}">
                <a14:useLocalDpi xmlns:a14="http://schemas.microsoft.com/office/drawing/2010/main" val="0"/>
              </a:ext>
            </a:extLst>
          </a:blip>
          <a:srcRect t="50925" r="66508" b="-471"/>
          <a:stretch/>
        </p:blipFill>
        <p:spPr>
          <a:xfrm>
            <a:off x="1454649" y="4112796"/>
            <a:ext cx="2631773" cy="2019397"/>
          </a:xfrm>
          <a:prstGeom prst="rect">
            <a:avLst/>
          </a:prstGeom>
        </p:spPr>
      </p:pic>
      <p:sp>
        <p:nvSpPr>
          <p:cNvPr id="24" name="TextBox 23">
            <a:extLst>
              <a:ext uri="{FF2B5EF4-FFF2-40B4-BE49-F238E27FC236}">
                <a16:creationId xmlns:a16="http://schemas.microsoft.com/office/drawing/2014/main" id="{2DFFA1C9-4713-4E3C-B27D-4D9BA90398A7}"/>
              </a:ext>
            </a:extLst>
          </p:cNvPr>
          <p:cNvSpPr txBox="1"/>
          <p:nvPr/>
        </p:nvSpPr>
        <p:spPr>
          <a:xfrm>
            <a:off x="1736680" y="1370598"/>
            <a:ext cx="332049" cy="369332"/>
          </a:xfrm>
          <a:prstGeom prst="rect">
            <a:avLst/>
          </a:prstGeom>
          <a:noFill/>
        </p:spPr>
        <p:txBody>
          <a:bodyPr wrap="square" rtlCol="0">
            <a:spAutoFit/>
          </a:bodyPr>
          <a:lstStyle/>
          <a:p>
            <a:pPr algn="ctr"/>
            <a:r>
              <a:rPr lang="en-US" dirty="0"/>
              <a:t> I</a:t>
            </a:r>
          </a:p>
        </p:txBody>
      </p:sp>
      <p:sp>
        <p:nvSpPr>
          <p:cNvPr id="25" name="TextBox 24">
            <a:extLst>
              <a:ext uri="{FF2B5EF4-FFF2-40B4-BE49-F238E27FC236}">
                <a16:creationId xmlns:a16="http://schemas.microsoft.com/office/drawing/2014/main" id="{B75B20C2-0CB8-4CF9-9AD6-367C088112C6}"/>
              </a:ext>
            </a:extLst>
          </p:cNvPr>
          <p:cNvSpPr txBox="1"/>
          <p:nvPr/>
        </p:nvSpPr>
        <p:spPr>
          <a:xfrm>
            <a:off x="2542978" y="1370598"/>
            <a:ext cx="455114" cy="369332"/>
          </a:xfrm>
          <a:prstGeom prst="rect">
            <a:avLst/>
          </a:prstGeom>
          <a:noFill/>
        </p:spPr>
        <p:txBody>
          <a:bodyPr wrap="square" rtlCol="0">
            <a:spAutoFit/>
          </a:bodyPr>
          <a:lstStyle/>
          <a:p>
            <a:pPr algn="ctr"/>
            <a:r>
              <a:rPr lang="en-US" dirty="0"/>
              <a:t> O</a:t>
            </a:r>
          </a:p>
        </p:txBody>
      </p:sp>
      <p:sp>
        <p:nvSpPr>
          <p:cNvPr id="26" name="TextBox 25">
            <a:extLst>
              <a:ext uri="{FF2B5EF4-FFF2-40B4-BE49-F238E27FC236}">
                <a16:creationId xmlns:a16="http://schemas.microsoft.com/office/drawing/2014/main" id="{CB4DE11B-0E16-4623-B1C2-9AD924E0B4C1}"/>
              </a:ext>
            </a:extLst>
          </p:cNvPr>
          <p:cNvSpPr txBox="1"/>
          <p:nvPr/>
        </p:nvSpPr>
        <p:spPr>
          <a:xfrm>
            <a:off x="3169525" y="1357043"/>
            <a:ext cx="857446" cy="369332"/>
          </a:xfrm>
          <a:prstGeom prst="rect">
            <a:avLst/>
          </a:prstGeom>
          <a:noFill/>
        </p:spPr>
        <p:txBody>
          <a:bodyPr wrap="square" rtlCol="0">
            <a:spAutoFit/>
          </a:bodyPr>
          <a:lstStyle/>
          <a:p>
            <a:pPr algn="ctr"/>
            <a:r>
              <a:rPr lang="en-US" dirty="0"/>
              <a:t> R=I-O</a:t>
            </a:r>
          </a:p>
        </p:txBody>
      </p:sp>
    </p:spTree>
    <p:extLst>
      <p:ext uri="{BB962C8B-B14F-4D97-AF65-F5344CB8AC3E}">
        <p14:creationId xmlns:p14="http://schemas.microsoft.com/office/powerpoint/2010/main" val="151032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par>
                                <p:cTn id="7" presetID="63" presetClass="path" presetSubtype="0" accel="50000" decel="50000" fill="hold" nodeType="withEffect">
                                  <p:stCondLst>
                                    <p:cond delay="0"/>
                                  </p:stCondLst>
                                  <p:childTnLst>
                                    <p:animMotion origin="layout" path="M 0 0 L 0.25 0 E" pathEditMode="relative" ptsTypes="">
                                      <p:cBhvr>
                                        <p:cTn id="8" dur="2000" fill="hold"/>
                                        <p:tgtEl>
                                          <p:spTgt spid="13"/>
                                        </p:tgtEl>
                                        <p:attrNameLst>
                                          <p:attrName>ppt_x</p:attrName>
                                          <p:attrName>ppt_y</p:attrName>
                                        </p:attrNameLst>
                                      </p:cBhvr>
                                    </p:animMotion>
                                  </p:childTnLst>
                                </p:cTn>
                              </p:par>
                              <p:par>
                                <p:cTn id="9" presetID="63" presetClass="path" presetSubtype="0" accel="50000" decel="50000" fill="hold" nodeType="withEffect">
                                  <p:stCondLst>
                                    <p:cond delay="0"/>
                                  </p:stCondLst>
                                  <p:childTnLst>
                                    <p:animMotion origin="layout" path="M 0 0 L 0.25 0 E" pathEditMode="relative" ptsTypes="">
                                      <p:cBhvr>
                                        <p:cTn id="10" dur="2000" fill="hold"/>
                                        <p:tgtEl>
                                          <p:spTgt spid="1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4"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AD9A-E9B1-4F11-B818-8F6E3F2AF6F3}"/>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a16="http://schemas.microsoft.com/office/drawing/2014/main" id="{E4A7F2A8-44AB-4E62-A5DC-914BB036F7DE}"/>
              </a:ext>
            </a:extLst>
          </p:cNvPr>
          <p:cNvSpPr>
            <a:spLocks noGrp="1"/>
          </p:cNvSpPr>
          <p:nvPr>
            <p:ph idx="1"/>
          </p:nvPr>
        </p:nvSpPr>
        <p:spPr/>
        <p:txBody>
          <a:bodyPr/>
          <a:lstStyle/>
          <a:p>
            <a:pPr>
              <a:lnSpc>
                <a:spcPct val="150000"/>
              </a:lnSpc>
            </a:pPr>
            <a:r>
              <a:rPr lang="en-US" dirty="0"/>
              <a:t>Incapacitated Machine Operator</a:t>
            </a:r>
          </a:p>
          <a:p>
            <a:pPr lvl="1">
              <a:lnSpc>
                <a:spcPct val="150000"/>
              </a:lnSpc>
            </a:pPr>
            <a:r>
              <a:rPr lang="en-US" dirty="0"/>
              <a:t>Sleepy/Fatigued Driver</a:t>
            </a:r>
          </a:p>
        </p:txBody>
      </p:sp>
      <p:pic>
        <p:nvPicPr>
          <p:cNvPr id="13" name="Picture 12">
            <a:extLst>
              <a:ext uri="{FF2B5EF4-FFF2-40B4-BE49-F238E27FC236}">
                <a16:creationId xmlns:a16="http://schemas.microsoft.com/office/drawing/2014/main" id="{A4F04156-BA81-4D14-96EF-84002D380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4" name="TextBox 13">
            <a:extLst>
              <a:ext uri="{FF2B5EF4-FFF2-40B4-BE49-F238E27FC236}">
                <a16:creationId xmlns:a16="http://schemas.microsoft.com/office/drawing/2014/main" id="{4C3ABA03-69B1-43A4-9646-DED4AD7C1C0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15" name="TextBox 14">
            <a:extLst>
              <a:ext uri="{FF2B5EF4-FFF2-40B4-BE49-F238E27FC236}">
                <a16:creationId xmlns:a16="http://schemas.microsoft.com/office/drawing/2014/main" id="{F58ABBDA-3AFF-4C4A-A582-5C6C9107D45E}"/>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16" name="TextBox 15">
            <a:extLst>
              <a:ext uri="{FF2B5EF4-FFF2-40B4-BE49-F238E27FC236}">
                <a16:creationId xmlns:a16="http://schemas.microsoft.com/office/drawing/2014/main" id="{72E0C5B7-E9D7-44D8-8790-F88E5546C9B2}"/>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7" name="TextBox 16">
            <a:extLst>
              <a:ext uri="{FF2B5EF4-FFF2-40B4-BE49-F238E27FC236}">
                <a16:creationId xmlns:a16="http://schemas.microsoft.com/office/drawing/2014/main" id="{871E50C9-1C03-410A-AEF7-DB484C3AD872}"/>
              </a:ext>
            </a:extLst>
          </p:cNvPr>
          <p:cNvSpPr txBox="1"/>
          <p:nvPr/>
        </p:nvSpPr>
        <p:spPr>
          <a:xfrm>
            <a:off x="5095307" y="6468089"/>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8" name="TextBox 17">
            <a:extLst>
              <a:ext uri="{FF2B5EF4-FFF2-40B4-BE49-F238E27FC236}">
                <a16:creationId xmlns:a16="http://schemas.microsoft.com/office/drawing/2014/main" id="{ED9A74E5-981C-44D6-9477-C87CE26C9E3A}"/>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9" name="TextBox 18">
            <a:extLst>
              <a:ext uri="{FF2B5EF4-FFF2-40B4-BE49-F238E27FC236}">
                <a16:creationId xmlns:a16="http://schemas.microsoft.com/office/drawing/2014/main" id="{AB820E30-F9C2-4A66-9603-103A98EFB6DF}"/>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20" name="TextBox 19">
            <a:extLst>
              <a:ext uri="{FF2B5EF4-FFF2-40B4-BE49-F238E27FC236}">
                <a16:creationId xmlns:a16="http://schemas.microsoft.com/office/drawing/2014/main" id="{45A8BD82-B175-4597-A817-023E72BBDB7B}"/>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Tree>
    <p:extLst>
      <p:ext uri="{BB962C8B-B14F-4D97-AF65-F5344CB8AC3E}">
        <p14:creationId xmlns:p14="http://schemas.microsoft.com/office/powerpoint/2010/main" val="114569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8597-B442-475F-BAC0-CD49929DD692}"/>
              </a:ext>
            </a:extLst>
          </p:cNvPr>
          <p:cNvSpPr>
            <a:spLocks noGrp="1"/>
          </p:cNvSpPr>
          <p:nvPr>
            <p:ph type="title"/>
          </p:nvPr>
        </p:nvSpPr>
        <p:spPr/>
        <p:txBody>
          <a:bodyPr/>
          <a:lstStyle/>
          <a:p>
            <a:r>
              <a:rPr lang="en-US" b="1" dirty="0"/>
              <a:t>Previous Methods	</a:t>
            </a:r>
          </a:p>
        </p:txBody>
      </p:sp>
      <p:sp>
        <p:nvSpPr>
          <p:cNvPr id="6" name="TextBox 5">
            <a:extLst>
              <a:ext uri="{FF2B5EF4-FFF2-40B4-BE49-F238E27FC236}">
                <a16:creationId xmlns:a16="http://schemas.microsoft.com/office/drawing/2014/main" id="{B1FF56AB-023C-423F-85C2-785A710C7ACE}"/>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7" name="TextBox 6">
            <a:extLst>
              <a:ext uri="{FF2B5EF4-FFF2-40B4-BE49-F238E27FC236}">
                <a16:creationId xmlns:a16="http://schemas.microsoft.com/office/drawing/2014/main" id="{6AA2923B-F21C-4622-8DBC-760BD5D8B50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8" name="TextBox 7">
            <a:extLst>
              <a:ext uri="{FF2B5EF4-FFF2-40B4-BE49-F238E27FC236}">
                <a16:creationId xmlns:a16="http://schemas.microsoft.com/office/drawing/2014/main" id="{4C29CA4A-BF21-4D7B-AA43-5407C90A3AED}"/>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9" name="TextBox 8">
            <a:extLst>
              <a:ext uri="{FF2B5EF4-FFF2-40B4-BE49-F238E27FC236}">
                <a16:creationId xmlns:a16="http://schemas.microsoft.com/office/drawing/2014/main" id="{465D6BA3-44B4-42D7-A371-7D19BCD2DE2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B96B0D46-65E4-48F1-8A80-F83365D069D5}"/>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574C76A5-5152-4985-89A4-DD8EB1FD2EA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FACF4264-1DD3-4FA6-846F-510987188B8D}"/>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20" name="TextBox 19">
            <a:extLst>
              <a:ext uri="{FF2B5EF4-FFF2-40B4-BE49-F238E27FC236}">
                <a16:creationId xmlns:a16="http://schemas.microsoft.com/office/drawing/2014/main" id="{8592E7B4-61C2-4C09-8978-B82E973B9241}"/>
              </a:ext>
            </a:extLst>
          </p:cNvPr>
          <p:cNvSpPr txBox="1"/>
          <p:nvPr/>
        </p:nvSpPr>
        <p:spPr>
          <a:xfrm>
            <a:off x="4643421" y="2433762"/>
            <a:ext cx="7548579" cy="11430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a:t>
            </a:r>
            <a:r>
              <a:rPr lang="en-US" sz="2400" dirty="0">
                <a:solidFill>
                  <a:srgbClr val="FF0000"/>
                </a:solidFill>
              </a:rPr>
              <a:t>Peeking</a:t>
            </a:r>
            <a:r>
              <a:rPr lang="en-US" sz="2400" dirty="0"/>
              <a:t>”- Reconstructions based on neighboring pixels</a:t>
            </a:r>
          </a:p>
          <a:p>
            <a:pPr marL="285750" indent="-285750">
              <a:lnSpc>
                <a:spcPct val="150000"/>
              </a:lnSpc>
              <a:buFont typeface="Arial" panose="020B0604020202020204" pitchFamily="34" charset="0"/>
              <a:buChar char="•"/>
            </a:pPr>
            <a:r>
              <a:rPr lang="en-US" sz="2400" dirty="0"/>
              <a:t>Low mean losses</a:t>
            </a:r>
          </a:p>
        </p:txBody>
      </p:sp>
      <p:pic>
        <p:nvPicPr>
          <p:cNvPr id="25" name="Picture 24">
            <a:extLst>
              <a:ext uri="{FF2B5EF4-FFF2-40B4-BE49-F238E27FC236}">
                <a16:creationId xmlns:a16="http://schemas.microsoft.com/office/drawing/2014/main" id="{E8A37037-2013-4F05-9BA3-430D1B3E0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pic>
        <p:nvPicPr>
          <p:cNvPr id="36" name="Content Placeholder 18" descr="A group of people posing for a photo&#10;&#10;Description generated with very high confidence">
            <a:extLst>
              <a:ext uri="{FF2B5EF4-FFF2-40B4-BE49-F238E27FC236}">
                <a16:creationId xmlns:a16="http://schemas.microsoft.com/office/drawing/2014/main" id="{AB73A622-74E5-4BEA-8E98-047E66BF86D2}"/>
              </a:ext>
            </a:extLst>
          </p:cNvPr>
          <p:cNvPicPr>
            <a:picLocks noChangeAspect="1"/>
          </p:cNvPicPr>
          <p:nvPr/>
        </p:nvPicPr>
        <p:blipFill rotWithShape="1">
          <a:blip r:embed="rId3">
            <a:extLst>
              <a:ext uri="{28A0092B-C50C-407E-A947-70E740481C1C}">
                <a14:useLocalDpi xmlns:a14="http://schemas.microsoft.com/office/drawing/2010/main" val="0"/>
              </a:ext>
            </a:extLst>
          </a:blip>
          <a:srcRect t="-1" r="67240" b="52014"/>
          <a:stretch/>
        </p:blipFill>
        <p:spPr>
          <a:xfrm>
            <a:off x="1454650" y="1690693"/>
            <a:ext cx="2572321" cy="1954295"/>
          </a:xfrm>
          <a:prstGeom prst="rect">
            <a:avLst/>
          </a:prstGeom>
        </p:spPr>
      </p:pic>
      <p:sp>
        <p:nvSpPr>
          <p:cNvPr id="37" name="TextBox 36">
            <a:extLst>
              <a:ext uri="{FF2B5EF4-FFF2-40B4-BE49-F238E27FC236}">
                <a16:creationId xmlns:a16="http://schemas.microsoft.com/office/drawing/2014/main" id="{683FF102-DF9E-4530-85F5-4971E2818315}"/>
              </a:ext>
            </a:extLst>
          </p:cNvPr>
          <p:cNvSpPr txBox="1"/>
          <p:nvPr/>
        </p:nvSpPr>
        <p:spPr>
          <a:xfrm>
            <a:off x="1757423" y="3644988"/>
            <a:ext cx="1966774" cy="369332"/>
          </a:xfrm>
          <a:prstGeom prst="rect">
            <a:avLst/>
          </a:prstGeom>
          <a:noFill/>
        </p:spPr>
        <p:txBody>
          <a:bodyPr wrap="square" rtlCol="0">
            <a:spAutoFit/>
          </a:bodyPr>
          <a:lstStyle/>
          <a:p>
            <a:pPr algn="ctr"/>
            <a:r>
              <a:rPr lang="en-US" b="1" dirty="0"/>
              <a:t>Anomaly Set</a:t>
            </a:r>
          </a:p>
        </p:txBody>
      </p:sp>
      <p:sp>
        <p:nvSpPr>
          <p:cNvPr id="38" name="TextBox 37">
            <a:extLst>
              <a:ext uri="{FF2B5EF4-FFF2-40B4-BE49-F238E27FC236}">
                <a16:creationId xmlns:a16="http://schemas.microsoft.com/office/drawing/2014/main" id="{5E500582-F01C-439A-93B5-88F1CFD7C70E}"/>
              </a:ext>
            </a:extLst>
          </p:cNvPr>
          <p:cNvSpPr txBox="1"/>
          <p:nvPr/>
        </p:nvSpPr>
        <p:spPr>
          <a:xfrm>
            <a:off x="1722925" y="6098063"/>
            <a:ext cx="1966774" cy="369332"/>
          </a:xfrm>
          <a:prstGeom prst="rect">
            <a:avLst/>
          </a:prstGeom>
          <a:noFill/>
        </p:spPr>
        <p:txBody>
          <a:bodyPr wrap="square" rtlCol="0">
            <a:spAutoFit/>
          </a:bodyPr>
          <a:lstStyle/>
          <a:p>
            <a:pPr algn="ctr"/>
            <a:r>
              <a:rPr lang="en-US" b="1" dirty="0"/>
              <a:t>Typical Set</a:t>
            </a:r>
          </a:p>
        </p:txBody>
      </p:sp>
      <p:pic>
        <p:nvPicPr>
          <p:cNvPr id="39" name="Content Placeholder 18" descr="A group of people posing for a photo&#10;&#10;Description generated with very high confidence">
            <a:extLst>
              <a:ext uri="{FF2B5EF4-FFF2-40B4-BE49-F238E27FC236}">
                <a16:creationId xmlns:a16="http://schemas.microsoft.com/office/drawing/2014/main" id="{45D95D8D-542E-4347-8C9A-FD5406226CE4}"/>
              </a:ext>
            </a:extLst>
          </p:cNvPr>
          <p:cNvPicPr>
            <a:picLocks noChangeAspect="1"/>
          </p:cNvPicPr>
          <p:nvPr/>
        </p:nvPicPr>
        <p:blipFill rotWithShape="1">
          <a:blip r:embed="rId3">
            <a:extLst>
              <a:ext uri="{28A0092B-C50C-407E-A947-70E740481C1C}">
                <a14:useLocalDpi xmlns:a14="http://schemas.microsoft.com/office/drawing/2010/main" val="0"/>
              </a:ext>
            </a:extLst>
          </a:blip>
          <a:srcRect t="50925" r="66508" b="-471"/>
          <a:stretch/>
        </p:blipFill>
        <p:spPr>
          <a:xfrm>
            <a:off x="1454649" y="4112796"/>
            <a:ext cx="2631773" cy="2019397"/>
          </a:xfrm>
          <a:prstGeom prst="rect">
            <a:avLst/>
          </a:prstGeom>
        </p:spPr>
      </p:pic>
      <p:sp>
        <p:nvSpPr>
          <p:cNvPr id="40" name="TextBox 39">
            <a:extLst>
              <a:ext uri="{FF2B5EF4-FFF2-40B4-BE49-F238E27FC236}">
                <a16:creationId xmlns:a16="http://schemas.microsoft.com/office/drawing/2014/main" id="{ACD86D64-4001-416B-AE43-B533FEDBAC55}"/>
              </a:ext>
            </a:extLst>
          </p:cNvPr>
          <p:cNvSpPr txBox="1"/>
          <p:nvPr/>
        </p:nvSpPr>
        <p:spPr>
          <a:xfrm>
            <a:off x="1736680" y="1370598"/>
            <a:ext cx="332049" cy="369332"/>
          </a:xfrm>
          <a:prstGeom prst="rect">
            <a:avLst/>
          </a:prstGeom>
          <a:noFill/>
        </p:spPr>
        <p:txBody>
          <a:bodyPr wrap="square" rtlCol="0">
            <a:spAutoFit/>
          </a:bodyPr>
          <a:lstStyle/>
          <a:p>
            <a:pPr algn="ctr"/>
            <a:r>
              <a:rPr lang="en-US" dirty="0"/>
              <a:t> I</a:t>
            </a:r>
          </a:p>
        </p:txBody>
      </p:sp>
      <p:sp>
        <p:nvSpPr>
          <p:cNvPr id="41" name="TextBox 40">
            <a:extLst>
              <a:ext uri="{FF2B5EF4-FFF2-40B4-BE49-F238E27FC236}">
                <a16:creationId xmlns:a16="http://schemas.microsoft.com/office/drawing/2014/main" id="{4E63ED38-E072-43D7-B1DF-C09A00F9D0F5}"/>
              </a:ext>
            </a:extLst>
          </p:cNvPr>
          <p:cNvSpPr txBox="1"/>
          <p:nvPr/>
        </p:nvSpPr>
        <p:spPr>
          <a:xfrm>
            <a:off x="2542978" y="1370598"/>
            <a:ext cx="455114" cy="369332"/>
          </a:xfrm>
          <a:prstGeom prst="rect">
            <a:avLst/>
          </a:prstGeom>
          <a:noFill/>
        </p:spPr>
        <p:txBody>
          <a:bodyPr wrap="square" rtlCol="0">
            <a:spAutoFit/>
          </a:bodyPr>
          <a:lstStyle/>
          <a:p>
            <a:pPr algn="ctr"/>
            <a:r>
              <a:rPr lang="en-US" dirty="0"/>
              <a:t> O</a:t>
            </a:r>
          </a:p>
        </p:txBody>
      </p:sp>
      <p:sp>
        <p:nvSpPr>
          <p:cNvPr id="42" name="TextBox 41">
            <a:extLst>
              <a:ext uri="{FF2B5EF4-FFF2-40B4-BE49-F238E27FC236}">
                <a16:creationId xmlns:a16="http://schemas.microsoft.com/office/drawing/2014/main" id="{B08AE0EA-D202-4CA9-A465-61376B63658C}"/>
              </a:ext>
            </a:extLst>
          </p:cNvPr>
          <p:cNvSpPr txBox="1"/>
          <p:nvPr/>
        </p:nvSpPr>
        <p:spPr>
          <a:xfrm>
            <a:off x="3169525" y="1357043"/>
            <a:ext cx="857446" cy="369332"/>
          </a:xfrm>
          <a:prstGeom prst="rect">
            <a:avLst/>
          </a:prstGeom>
          <a:noFill/>
        </p:spPr>
        <p:txBody>
          <a:bodyPr wrap="square" rtlCol="0">
            <a:spAutoFit/>
          </a:bodyPr>
          <a:lstStyle/>
          <a:p>
            <a:pPr algn="ctr"/>
            <a:r>
              <a:rPr lang="en-US" dirty="0"/>
              <a:t> R=I-O</a:t>
            </a:r>
          </a:p>
        </p:txBody>
      </p:sp>
    </p:spTree>
    <p:extLst>
      <p:ext uri="{BB962C8B-B14F-4D97-AF65-F5344CB8AC3E}">
        <p14:creationId xmlns:p14="http://schemas.microsoft.com/office/powerpoint/2010/main" val="127907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descr="A group of people posing for a photo&#10;&#10;Description generated with very high confidence">
            <a:extLst>
              <a:ext uri="{FF2B5EF4-FFF2-40B4-BE49-F238E27FC236}">
                <a16:creationId xmlns:a16="http://schemas.microsoft.com/office/drawing/2014/main" id="{77748647-FB7F-4E89-8D29-400590577A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 r="33474" b="52014"/>
          <a:stretch/>
        </p:blipFill>
        <p:spPr>
          <a:xfrm>
            <a:off x="1454650" y="1690693"/>
            <a:ext cx="5223623" cy="1954295"/>
          </a:xfrm>
        </p:spPr>
      </p:pic>
      <p:sp>
        <p:nvSpPr>
          <p:cNvPr id="2" name="Title 1">
            <a:extLst>
              <a:ext uri="{FF2B5EF4-FFF2-40B4-BE49-F238E27FC236}">
                <a16:creationId xmlns:a16="http://schemas.microsoft.com/office/drawing/2014/main" id="{06B98597-B442-475F-BAC0-CD49929DD692}"/>
              </a:ext>
            </a:extLst>
          </p:cNvPr>
          <p:cNvSpPr>
            <a:spLocks noGrp="1"/>
          </p:cNvSpPr>
          <p:nvPr>
            <p:ph type="title"/>
          </p:nvPr>
        </p:nvSpPr>
        <p:spPr/>
        <p:txBody>
          <a:bodyPr/>
          <a:lstStyle/>
          <a:p>
            <a:r>
              <a:rPr lang="en-US" b="1" dirty="0"/>
              <a:t>Beating Peeking with Inpainting Autoencoder	</a:t>
            </a:r>
          </a:p>
        </p:txBody>
      </p:sp>
      <p:sp>
        <p:nvSpPr>
          <p:cNvPr id="6" name="TextBox 5">
            <a:extLst>
              <a:ext uri="{FF2B5EF4-FFF2-40B4-BE49-F238E27FC236}">
                <a16:creationId xmlns:a16="http://schemas.microsoft.com/office/drawing/2014/main" id="{B1FF56AB-023C-423F-85C2-785A710C7ACE}"/>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7" name="TextBox 6">
            <a:extLst>
              <a:ext uri="{FF2B5EF4-FFF2-40B4-BE49-F238E27FC236}">
                <a16:creationId xmlns:a16="http://schemas.microsoft.com/office/drawing/2014/main" id="{6AA2923B-F21C-4622-8DBC-760BD5D8B50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8" name="TextBox 7">
            <a:extLst>
              <a:ext uri="{FF2B5EF4-FFF2-40B4-BE49-F238E27FC236}">
                <a16:creationId xmlns:a16="http://schemas.microsoft.com/office/drawing/2014/main" id="{4C29CA4A-BF21-4D7B-AA43-5407C90A3AED}"/>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9" name="TextBox 8">
            <a:extLst>
              <a:ext uri="{FF2B5EF4-FFF2-40B4-BE49-F238E27FC236}">
                <a16:creationId xmlns:a16="http://schemas.microsoft.com/office/drawing/2014/main" id="{465D6BA3-44B4-42D7-A371-7D19BCD2DE2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B96B0D46-65E4-48F1-8A80-F83365D069D5}"/>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574C76A5-5152-4985-89A4-DD8EB1FD2EA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FACF4264-1DD3-4FA6-846F-510987188B8D}"/>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21" name="Content Placeholder 18" descr="A group of people posing for a photo&#10;&#10;Description generated with very high confidence">
            <a:extLst>
              <a:ext uri="{FF2B5EF4-FFF2-40B4-BE49-F238E27FC236}">
                <a16:creationId xmlns:a16="http://schemas.microsoft.com/office/drawing/2014/main" id="{87F1DE92-C0E0-487A-BBB0-3DBAA4B92773}"/>
              </a:ext>
            </a:extLst>
          </p:cNvPr>
          <p:cNvPicPr>
            <a:picLocks noChangeAspect="1"/>
          </p:cNvPicPr>
          <p:nvPr/>
        </p:nvPicPr>
        <p:blipFill rotWithShape="1">
          <a:blip r:embed="rId2">
            <a:extLst>
              <a:ext uri="{28A0092B-C50C-407E-A947-70E740481C1C}">
                <a14:useLocalDpi xmlns:a14="http://schemas.microsoft.com/office/drawing/2010/main" val="0"/>
              </a:ext>
            </a:extLst>
          </a:blip>
          <a:srcRect t="50925" r="33524" b="-471"/>
          <a:stretch/>
        </p:blipFill>
        <p:spPr>
          <a:xfrm>
            <a:off x="1454649" y="4112796"/>
            <a:ext cx="5223623" cy="2019397"/>
          </a:xfrm>
          <a:prstGeom prst="rect">
            <a:avLst/>
          </a:prstGeom>
        </p:spPr>
      </p:pic>
      <p:sp>
        <p:nvSpPr>
          <p:cNvPr id="22" name="TextBox 21">
            <a:extLst>
              <a:ext uri="{FF2B5EF4-FFF2-40B4-BE49-F238E27FC236}">
                <a16:creationId xmlns:a16="http://schemas.microsoft.com/office/drawing/2014/main" id="{E4A7CEA6-0641-4E99-9646-9D3CADBD3629}"/>
              </a:ext>
            </a:extLst>
          </p:cNvPr>
          <p:cNvSpPr txBox="1"/>
          <p:nvPr/>
        </p:nvSpPr>
        <p:spPr>
          <a:xfrm>
            <a:off x="3083074" y="3644988"/>
            <a:ext cx="1966774" cy="369332"/>
          </a:xfrm>
          <a:prstGeom prst="rect">
            <a:avLst/>
          </a:prstGeom>
          <a:noFill/>
        </p:spPr>
        <p:txBody>
          <a:bodyPr wrap="square" rtlCol="0">
            <a:spAutoFit/>
          </a:bodyPr>
          <a:lstStyle/>
          <a:p>
            <a:pPr algn="ctr"/>
            <a:r>
              <a:rPr lang="en-US" b="1" dirty="0"/>
              <a:t>Anomaly Set</a:t>
            </a:r>
          </a:p>
        </p:txBody>
      </p:sp>
      <p:sp>
        <p:nvSpPr>
          <p:cNvPr id="23" name="TextBox 22">
            <a:extLst>
              <a:ext uri="{FF2B5EF4-FFF2-40B4-BE49-F238E27FC236}">
                <a16:creationId xmlns:a16="http://schemas.microsoft.com/office/drawing/2014/main" id="{11832C59-8D18-4DC8-8F97-03A3DE1B1551}"/>
              </a:ext>
            </a:extLst>
          </p:cNvPr>
          <p:cNvSpPr txBox="1"/>
          <p:nvPr/>
        </p:nvSpPr>
        <p:spPr>
          <a:xfrm>
            <a:off x="3083073" y="6098063"/>
            <a:ext cx="1966774" cy="369332"/>
          </a:xfrm>
          <a:prstGeom prst="rect">
            <a:avLst/>
          </a:prstGeom>
          <a:noFill/>
        </p:spPr>
        <p:txBody>
          <a:bodyPr wrap="square" rtlCol="0">
            <a:spAutoFit/>
          </a:bodyPr>
          <a:lstStyle/>
          <a:p>
            <a:pPr algn="ctr"/>
            <a:r>
              <a:rPr lang="en-US" b="1" dirty="0"/>
              <a:t>Typical Set</a:t>
            </a:r>
          </a:p>
        </p:txBody>
      </p:sp>
      <p:pic>
        <p:nvPicPr>
          <p:cNvPr id="15" name="Picture 14">
            <a:extLst>
              <a:ext uri="{FF2B5EF4-FFF2-40B4-BE49-F238E27FC236}">
                <a16:creationId xmlns:a16="http://schemas.microsoft.com/office/drawing/2014/main" id="{1D9B1997-172E-4627-8FD2-F4D447C1ED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52150"/>
            <a:ext cx="2353061" cy="408433"/>
          </a:xfrm>
          <a:prstGeom prst="rect">
            <a:avLst/>
          </a:prstGeom>
        </p:spPr>
      </p:pic>
      <p:sp>
        <p:nvSpPr>
          <p:cNvPr id="16" name="TextBox 15">
            <a:extLst>
              <a:ext uri="{FF2B5EF4-FFF2-40B4-BE49-F238E27FC236}">
                <a16:creationId xmlns:a16="http://schemas.microsoft.com/office/drawing/2014/main" id="{D90676AF-F972-4AA8-9AFF-9082B6E28F64}"/>
              </a:ext>
            </a:extLst>
          </p:cNvPr>
          <p:cNvSpPr txBox="1"/>
          <p:nvPr/>
        </p:nvSpPr>
        <p:spPr>
          <a:xfrm>
            <a:off x="1736680" y="1370598"/>
            <a:ext cx="332049" cy="369332"/>
          </a:xfrm>
          <a:prstGeom prst="rect">
            <a:avLst/>
          </a:prstGeom>
          <a:noFill/>
        </p:spPr>
        <p:txBody>
          <a:bodyPr wrap="square" rtlCol="0">
            <a:spAutoFit/>
          </a:bodyPr>
          <a:lstStyle/>
          <a:p>
            <a:pPr algn="ctr"/>
            <a:r>
              <a:rPr lang="en-US" dirty="0"/>
              <a:t> I</a:t>
            </a:r>
          </a:p>
        </p:txBody>
      </p:sp>
      <p:sp>
        <p:nvSpPr>
          <p:cNvPr id="17" name="TextBox 16">
            <a:extLst>
              <a:ext uri="{FF2B5EF4-FFF2-40B4-BE49-F238E27FC236}">
                <a16:creationId xmlns:a16="http://schemas.microsoft.com/office/drawing/2014/main" id="{8FE57232-9242-4EE5-AC6C-A6136AA6ACF0}"/>
              </a:ext>
            </a:extLst>
          </p:cNvPr>
          <p:cNvSpPr txBox="1"/>
          <p:nvPr/>
        </p:nvSpPr>
        <p:spPr>
          <a:xfrm>
            <a:off x="2542978" y="1370598"/>
            <a:ext cx="455114" cy="369332"/>
          </a:xfrm>
          <a:prstGeom prst="rect">
            <a:avLst/>
          </a:prstGeom>
          <a:noFill/>
        </p:spPr>
        <p:txBody>
          <a:bodyPr wrap="square" rtlCol="0">
            <a:spAutoFit/>
          </a:bodyPr>
          <a:lstStyle/>
          <a:p>
            <a:pPr algn="ctr"/>
            <a:r>
              <a:rPr lang="en-US" dirty="0"/>
              <a:t> O</a:t>
            </a:r>
          </a:p>
        </p:txBody>
      </p:sp>
      <p:sp>
        <p:nvSpPr>
          <p:cNvPr id="18" name="TextBox 17">
            <a:extLst>
              <a:ext uri="{FF2B5EF4-FFF2-40B4-BE49-F238E27FC236}">
                <a16:creationId xmlns:a16="http://schemas.microsoft.com/office/drawing/2014/main" id="{33429E92-1998-4BB7-A424-B2ABA1A5658B}"/>
              </a:ext>
            </a:extLst>
          </p:cNvPr>
          <p:cNvSpPr txBox="1"/>
          <p:nvPr/>
        </p:nvSpPr>
        <p:spPr>
          <a:xfrm>
            <a:off x="3169525" y="1357043"/>
            <a:ext cx="857446" cy="369332"/>
          </a:xfrm>
          <a:prstGeom prst="rect">
            <a:avLst/>
          </a:prstGeom>
          <a:noFill/>
        </p:spPr>
        <p:txBody>
          <a:bodyPr wrap="square" rtlCol="0">
            <a:spAutoFit/>
          </a:bodyPr>
          <a:lstStyle/>
          <a:p>
            <a:pPr algn="ctr"/>
            <a:r>
              <a:rPr lang="en-US" dirty="0"/>
              <a:t> R=I-O</a:t>
            </a:r>
          </a:p>
        </p:txBody>
      </p:sp>
      <p:sp>
        <p:nvSpPr>
          <p:cNvPr id="24" name="TextBox 23">
            <a:extLst>
              <a:ext uri="{FF2B5EF4-FFF2-40B4-BE49-F238E27FC236}">
                <a16:creationId xmlns:a16="http://schemas.microsoft.com/office/drawing/2014/main" id="{C98ADF31-84E3-42C0-8B51-CC723E723C73}"/>
              </a:ext>
            </a:extLst>
          </p:cNvPr>
          <p:cNvSpPr txBox="1"/>
          <p:nvPr/>
        </p:nvSpPr>
        <p:spPr>
          <a:xfrm>
            <a:off x="4376352" y="1357043"/>
            <a:ext cx="332049" cy="369332"/>
          </a:xfrm>
          <a:prstGeom prst="rect">
            <a:avLst/>
          </a:prstGeom>
          <a:noFill/>
        </p:spPr>
        <p:txBody>
          <a:bodyPr wrap="square" rtlCol="0">
            <a:spAutoFit/>
          </a:bodyPr>
          <a:lstStyle/>
          <a:p>
            <a:pPr algn="ctr"/>
            <a:r>
              <a:rPr lang="en-US" dirty="0"/>
              <a:t> I</a:t>
            </a:r>
          </a:p>
        </p:txBody>
      </p:sp>
      <p:sp>
        <p:nvSpPr>
          <p:cNvPr id="25" name="TextBox 24">
            <a:extLst>
              <a:ext uri="{FF2B5EF4-FFF2-40B4-BE49-F238E27FC236}">
                <a16:creationId xmlns:a16="http://schemas.microsoft.com/office/drawing/2014/main" id="{06E50210-EA5B-4BBC-A02C-AEB71FF80F04}"/>
              </a:ext>
            </a:extLst>
          </p:cNvPr>
          <p:cNvSpPr txBox="1"/>
          <p:nvPr/>
        </p:nvSpPr>
        <p:spPr>
          <a:xfrm>
            <a:off x="5182650" y="1357043"/>
            <a:ext cx="455114" cy="369332"/>
          </a:xfrm>
          <a:prstGeom prst="rect">
            <a:avLst/>
          </a:prstGeom>
          <a:noFill/>
        </p:spPr>
        <p:txBody>
          <a:bodyPr wrap="square" rtlCol="0">
            <a:spAutoFit/>
          </a:bodyPr>
          <a:lstStyle/>
          <a:p>
            <a:pPr algn="ctr"/>
            <a:r>
              <a:rPr lang="en-US" dirty="0"/>
              <a:t> O</a:t>
            </a:r>
          </a:p>
        </p:txBody>
      </p:sp>
      <p:sp>
        <p:nvSpPr>
          <p:cNvPr id="26" name="TextBox 25">
            <a:extLst>
              <a:ext uri="{FF2B5EF4-FFF2-40B4-BE49-F238E27FC236}">
                <a16:creationId xmlns:a16="http://schemas.microsoft.com/office/drawing/2014/main" id="{4894CC6C-C6F8-4FB4-B3CF-1DEB441E6BA7}"/>
              </a:ext>
            </a:extLst>
          </p:cNvPr>
          <p:cNvSpPr txBox="1"/>
          <p:nvPr/>
        </p:nvSpPr>
        <p:spPr>
          <a:xfrm>
            <a:off x="5590121" y="1340441"/>
            <a:ext cx="1218457" cy="369332"/>
          </a:xfrm>
          <a:prstGeom prst="rect">
            <a:avLst/>
          </a:prstGeom>
          <a:noFill/>
        </p:spPr>
        <p:txBody>
          <a:bodyPr wrap="square" rtlCol="0">
            <a:spAutoFit/>
          </a:bodyPr>
          <a:lstStyle/>
          <a:p>
            <a:pPr algn="ctr"/>
            <a:r>
              <a:rPr lang="en-US" dirty="0"/>
              <a:t> R’’=R’-R</a:t>
            </a:r>
          </a:p>
        </p:txBody>
      </p:sp>
    </p:spTree>
    <p:extLst>
      <p:ext uri="{BB962C8B-B14F-4D97-AF65-F5344CB8AC3E}">
        <p14:creationId xmlns:p14="http://schemas.microsoft.com/office/powerpoint/2010/main" val="2333322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descr="A group of people posing for a photo&#10;&#10;Description generated with very high confidence">
            <a:extLst>
              <a:ext uri="{FF2B5EF4-FFF2-40B4-BE49-F238E27FC236}">
                <a16:creationId xmlns:a16="http://schemas.microsoft.com/office/drawing/2014/main" id="{77748647-FB7F-4E89-8D29-400590577A6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 r="-338" b="52014"/>
          <a:stretch/>
        </p:blipFill>
        <p:spPr>
          <a:xfrm>
            <a:off x="1454650" y="1690693"/>
            <a:ext cx="7878536" cy="1954295"/>
          </a:xfrm>
        </p:spPr>
      </p:pic>
      <p:sp>
        <p:nvSpPr>
          <p:cNvPr id="2" name="Title 1">
            <a:extLst>
              <a:ext uri="{FF2B5EF4-FFF2-40B4-BE49-F238E27FC236}">
                <a16:creationId xmlns:a16="http://schemas.microsoft.com/office/drawing/2014/main" id="{06B98597-B442-475F-BAC0-CD49929DD692}"/>
              </a:ext>
            </a:extLst>
          </p:cNvPr>
          <p:cNvSpPr>
            <a:spLocks noGrp="1"/>
          </p:cNvSpPr>
          <p:nvPr>
            <p:ph type="title"/>
          </p:nvPr>
        </p:nvSpPr>
        <p:spPr/>
        <p:txBody>
          <a:bodyPr/>
          <a:lstStyle/>
          <a:p>
            <a:r>
              <a:rPr lang="en-US" b="1" dirty="0"/>
              <a:t>Beating Peeking with Inpainting Autoencoder</a:t>
            </a:r>
          </a:p>
        </p:txBody>
      </p:sp>
      <p:sp>
        <p:nvSpPr>
          <p:cNvPr id="6" name="TextBox 5">
            <a:extLst>
              <a:ext uri="{FF2B5EF4-FFF2-40B4-BE49-F238E27FC236}">
                <a16:creationId xmlns:a16="http://schemas.microsoft.com/office/drawing/2014/main" id="{B1FF56AB-023C-423F-85C2-785A710C7ACE}"/>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7" name="TextBox 6">
            <a:extLst>
              <a:ext uri="{FF2B5EF4-FFF2-40B4-BE49-F238E27FC236}">
                <a16:creationId xmlns:a16="http://schemas.microsoft.com/office/drawing/2014/main" id="{6AA2923B-F21C-4622-8DBC-760BD5D8B50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8" name="TextBox 7">
            <a:extLst>
              <a:ext uri="{FF2B5EF4-FFF2-40B4-BE49-F238E27FC236}">
                <a16:creationId xmlns:a16="http://schemas.microsoft.com/office/drawing/2014/main" id="{4C29CA4A-BF21-4D7B-AA43-5407C90A3AED}"/>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9" name="TextBox 8">
            <a:extLst>
              <a:ext uri="{FF2B5EF4-FFF2-40B4-BE49-F238E27FC236}">
                <a16:creationId xmlns:a16="http://schemas.microsoft.com/office/drawing/2014/main" id="{465D6BA3-44B4-42D7-A371-7D19BCD2DE2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B96B0D46-65E4-48F1-8A80-F83365D069D5}"/>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574C76A5-5152-4985-89A4-DD8EB1FD2EA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FACF4264-1DD3-4FA6-846F-510987188B8D}"/>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22" name="TextBox 21">
            <a:extLst>
              <a:ext uri="{FF2B5EF4-FFF2-40B4-BE49-F238E27FC236}">
                <a16:creationId xmlns:a16="http://schemas.microsoft.com/office/drawing/2014/main" id="{E4A7CEA6-0641-4E99-9646-9D3CADBD3629}"/>
              </a:ext>
            </a:extLst>
          </p:cNvPr>
          <p:cNvSpPr txBox="1"/>
          <p:nvPr/>
        </p:nvSpPr>
        <p:spPr>
          <a:xfrm>
            <a:off x="4410530" y="3640536"/>
            <a:ext cx="1966774" cy="369332"/>
          </a:xfrm>
          <a:prstGeom prst="rect">
            <a:avLst/>
          </a:prstGeom>
          <a:noFill/>
        </p:spPr>
        <p:txBody>
          <a:bodyPr wrap="square" rtlCol="0">
            <a:spAutoFit/>
          </a:bodyPr>
          <a:lstStyle/>
          <a:p>
            <a:pPr algn="ctr"/>
            <a:r>
              <a:rPr lang="en-US" b="1" dirty="0"/>
              <a:t>Anomaly Set</a:t>
            </a:r>
          </a:p>
        </p:txBody>
      </p:sp>
      <p:sp>
        <p:nvSpPr>
          <p:cNvPr id="23" name="TextBox 22">
            <a:extLst>
              <a:ext uri="{FF2B5EF4-FFF2-40B4-BE49-F238E27FC236}">
                <a16:creationId xmlns:a16="http://schemas.microsoft.com/office/drawing/2014/main" id="{11832C59-8D18-4DC8-8F97-03A3DE1B1551}"/>
              </a:ext>
            </a:extLst>
          </p:cNvPr>
          <p:cNvSpPr txBox="1"/>
          <p:nvPr/>
        </p:nvSpPr>
        <p:spPr>
          <a:xfrm>
            <a:off x="4410530" y="6098063"/>
            <a:ext cx="1966774" cy="369332"/>
          </a:xfrm>
          <a:prstGeom prst="rect">
            <a:avLst/>
          </a:prstGeom>
          <a:noFill/>
        </p:spPr>
        <p:txBody>
          <a:bodyPr wrap="square" rtlCol="0">
            <a:spAutoFit/>
          </a:bodyPr>
          <a:lstStyle/>
          <a:p>
            <a:pPr algn="ctr"/>
            <a:r>
              <a:rPr lang="en-US" b="1" dirty="0"/>
              <a:t>Typical Set</a:t>
            </a:r>
          </a:p>
        </p:txBody>
      </p:sp>
      <p:pic>
        <p:nvPicPr>
          <p:cNvPr id="14" name="Content Placeholder 18" descr="A group of people posing for a photo&#10;&#10;Description generated with very high confidence">
            <a:extLst>
              <a:ext uri="{FF2B5EF4-FFF2-40B4-BE49-F238E27FC236}">
                <a16:creationId xmlns:a16="http://schemas.microsoft.com/office/drawing/2014/main" id="{CD9B06AA-965A-4E9A-B8CF-11A003CDB562}"/>
              </a:ext>
            </a:extLst>
          </p:cNvPr>
          <p:cNvPicPr>
            <a:picLocks noChangeAspect="1"/>
          </p:cNvPicPr>
          <p:nvPr/>
        </p:nvPicPr>
        <p:blipFill rotWithShape="1">
          <a:blip r:embed="rId2">
            <a:extLst>
              <a:ext uri="{28A0092B-C50C-407E-A947-70E740481C1C}">
                <a14:useLocalDpi xmlns:a14="http://schemas.microsoft.com/office/drawing/2010/main" val="0"/>
              </a:ext>
            </a:extLst>
          </a:blip>
          <a:srcRect t="50925" r="-263" b="-471"/>
          <a:stretch/>
        </p:blipFill>
        <p:spPr>
          <a:xfrm>
            <a:off x="1454649" y="4112796"/>
            <a:ext cx="7878536" cy="2019397"/>
          </a:xfrm>
          <a:prstGeom prst="rect">
            <a:avLst/>
          </a:prstGeom>
        </p:spPr>
      </p:pic>
      <p:pic>
        <p:nvPicPr>
          <p:cNvPr id="15" name="Picture 14">
            <a:extLst>
              <a:ext uri="{FF2B5EF4-FFF2-40B4-BE49-F238E27FC236}">
                <a16:creationId xmlns:a16="http://schemas.microsoft.com/office/drawing/2014/main" id="{385915E2-7ECC-44FB-989D-517BEC2970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6" name="TextBox 15">
            <a:extLst>
              <a:ext uri="{FF2B5EF4-FFF2-40B4-BE49-F238E27FC236}">
                <a16:creationId xmlns:a16="http://schemas.microsoft.com/office/drawing/2014/main" id="{AE84D8B9-053D-488C-8853-4FAC042B5751}"/>
              </a:ext>
            </a:extLst>
          </p:cNvPr>
          <p:cNvSpPr txBox="1"/>
          <p:nvPr/>
        </p:nvSpPr>
        <p:spPr>
          <a:xfrm>
            <a:off x="1736680" y="1370598"/>
            <a:ext cx="332049" cy="369332"/>
          </a:xfrm>
          <a:prstGeom prst="rect">
            <a:avLst/>
          </a:prstGeom>
          <a:noFill/>
        </p:spPr>
        <p:txBody>
          <a:bodyPr wrap="square" rtlCol="0">
            <a:spAutoFit/>
          </a:bodyPr>
          <a:lstStyle/>
          <a:p>
            <a:pPr algn="ctr"/>
            <a:r>
              <a:rPr lang="en-US" dirty="0"/>
              <a:t> I</a:t>
            </a:r>
          </a:p>
        </p:txBody>
      </p:sp>
      <p:sp>
        <p:nvSpPr>
          <p:cNvPr id="17" name="TextBox 16">
            <a:extLst>
              <a:ext uri="{FF2B5EF4-FFF2-40B4-BE49-F238E27FC236}">
                <a16:creationId xmlns:a16="http://schemas.microsoft.com/office/drawing/2014/main" id="{0FEA6C66-9596-47F7-A5D6-8EECFC92E517}"/>
              </a:ext>
            </a:extLst>
          </p:cNvPr>
          <p:cNvSpPr txBox="1"/>
          <p:nvPr/>
        </p:nvSpPr>
        <p:spPr>
          <a:xfrm>
            <a:off x="2542978" y="1370598"/>
            <a:ext cx="455114" cy="369332"/>
          </a:xfrm>
          <a:prstGeom prst="rect">
            <a:avLst/>
          </a:prstGeom>
          <a:noFill/>
        </p:spPr>
        <p:txBody>
          <a:bodyPr wrap="square" rtlCol="0">
            <a:spAutoFit/>
          </a:bodyPr>
          <a:lstStyle/>
          <a:p>
            <a:pPr algn="ctr"/>
            <a:r>
              <a:rPr lang="en-US" dirty="0"/>
              <a:t> O</a:t>
            </a:r>
          </a:p>
        </p:txBody>
      </p:sp>
      <p:sp>
        <p:nvSpPr>
          <p:cNvPr id="18" name="TextBox 17">
            <a:extLst>
              <a:ext uri="{FF2B5EF4-FFF2-40B4-BE49-F238E27FC236}">
                <a16:creationId xmlns:a16="http://schemas.microsoft.com/office/drawing/2014/main" id="{E3FF2534-B20A-4AB4-9804-085E9B9579E9}"/>
              </a:ext>
            </a:extLst>
          </p:cNvPr>
          <p:cNvSpPr txBox="1"/>
          <p:nvPr/>
        </p:nvSpPr>
        <p:spPr>
          <a:xfrm>
            <a:off x="3169525" y="1357043"/>
            <a:ext cx="857446" cy="369332"/>
          </a:xfrm>
          <a:prstGeom prst="rect">
            <a:avLst/>
          </a:prstGeom>
          <a:noFill/>
        </p:spPr>
        <p:txBody>
          <a:bodyPr wrap="square" rtlCol="0">
            <a:spAutoFit/>
          </a:bodyPr>
          <a:lstStyle/>
          <a:p>
            <a:pPr algn="ctr"/>
            <a:r>
              <a:rPr lang="en-US" dirty="0"/>
              <a:t> R=I-O</a:t>
            </a:r>
          </a:p>
        </p:txBody>
      </p:sp>
      <p:sp>
        <p:nvSpPr>
          <p:cNvPr id="20" name="TextBox 19">
            <a:extLst>
              <a:ext uri="{FF2B5EF4-FFF2-40B4-BE49-F238E27FC236}">
                <a16:creationId xmlns:a16="http://schemas.microsoft.com/office/drawing/2014/main" id="{53E15D11-5220-4645-90D9-1D74D9EF984C}"/>
              </a:ext>
            </a:extLst>
          </p:cNvPr>
          <p:cNvSpPr txBox="1"/>
          <p:nvPr/>
        </p:nvSpPr>
        <p:spPr>
          <a:xfrm>
            <a:off x="4376352" y="1357043"/>
            <a:ext cx="332049" cy="369332"/>
          </a:xfrm>
          <a:prstGeom prst="rect">
            <a:avLst/>
          </a:prstGeom>
          <a:noFill/>
        </p:spPr>
        <p:txBody>
          <a:bodyPr wrap="square" rtlCol="0">
            <a:spAutoFit/>
          </a:bodyPr>
          <a:lstStyle/>
          <a:p>
            <a:pPr algn="ctr"/>
            <a:r>
              <a:rPr lang="en-US" dirty="0"/>
              <a:t> I</a:t>
            </a:r>
          </a:p>
        </p:txBody>
      </p:sp>
      <p:sp>
        <p:nvSpPr>
          <p:cNvPr id="21" name="TextBox 20">
            <a:extLst>
              <a:ext uri="{FF2B5EF4-FFF2-40B4-BE49-F238E27FC236}">
                <a16:creationId xmlns:a16="http://schemas.microsoft.com/office/drawing/2014/main" id="{243E3BA4-FC50-464D-B512-48FA4016DD8A}"/>
              </a:ext>
            </a:extLst>
          </p:cNvPr>
          <p:cNvSpPr txBox="1"/>
          <p:nvPr/>
        </p:nvSpPr>
        <p:spPr>
          <a:xfrm>
            <a:off x="5182650" y="1357043"/>
            <a:ext cx="455114" cy="369332"/>
          </a:xfrm>
          <a:prstGeom prst="rect">
            <a:avLst/>
          </a:prstGeom>
          <a:noFill/>
        </p:spPr>
        <p:txBody>
          <a:bodyPr wrap="square" rtlCol="0">
            <a:spAutoFit/>
          </a:bodyPr>
          <a:lstStyle/>
          <a:p>
            <a:pPr algn="ctr"/>
            <a:r>
              <a:rPr lang="en-US" dirty="0"/>
              <a:t> O</a:t>
            </a:r>
          </a:p>
        </p:txBody>
      </p:sp>
      <p:sp>
        <p:nvSpPr>
          <p:cNvPr id="24" name="TextBox 23">
            <a:extLst>
              <a:ext uri="{FF2B5EF4-FFF2-40B4-BE49-F238E27FC236}">
                <a16:creationId xmlns:a16="http://schemas.microsoft.com/office/drawing/2014/main" id="{46EE1E89-F137-4618-AAF2-2410BE47DDB0}"/>
              </a:ext>
            </a:extLst>
          </p:cNvPr>
          <p:cNvSpPr txBox="1"/>
          <p:nvPr/>
        </p:nvSpPr>
        <p:spPr>
          <a:xfrm>
            <a:off x="5590121" y="1340441"/>
            <a:ext cx="1218457" cy="369332"/>
          </a:xfrm>
          <a:prstGeom prst="rect">
            <a:avLst/>
          </a:prstGeom>
          <a:noFill/>
        </p:spPr>
        <p:txBody>
          <a:bodyPr wrap="square" rtlCol="0">
            <a:spAutoFit/>
          </a:bodyPr>
          <a:lstStyle/>
          <a:p>
            <a:pPr algn="ctr"/>
            <a:r>
              <a:rPr lang="en-US" dirty="0"/>
              <a:t> R’’=R’-R</a:t>
            </a:r>
          </a:p>
        </p:txBody>
      </p:sp>
      <p:sp>
        <p:nvSpPr>
          <p:cNvPr id="25" name="TextBox 24">
            <a:extLst>
              <a:ext uri="{FF2B5EF4-FFF2-40B4-BE49-F238E27FC236}">
                <a16:creationId xmlns:a16="http://schemas.microsoft.com/office/drawing/2014/main" id="{3BF05B2A-8303-4C4B-8B38-1F8C5FA4A596}"/>
              </a:ext>
            </a:extLst>
          </p:cNvPr>
          <p:cNvSpPr txBox="1"/>
          <p:nvPr/>
        </p:nvSpPr>
        <p:spPr>
          <a:xfrm>
            <a:off x="7028096" y="1373645"/>
            <a:ext cx="332049" cy="369332"/>
          </a:xfrm>
          <a:prstGeom prst="rect">
            <a:avLst/>
          </a:prstGeom>
          <a:noFill/>
        </p:spPr>
        <p:txBody>
          <a:bodyPr wrap="square" rtlCol="0">
            <a:spAutoFit/>
          </a:bodyPr>
          <a:lstStyle/>
          <a:p>
            <a:pPr algn="ctr"/>
            <a:r>
              <a:rPr lang="en-US" dirty="0"/>
              <a:t> I</a:t>
            </a:r>
          </a:p>
        </p:txBody>
      </p:sp>
      <p:sp>
        <p:nvSpPr>
          <p:cNvPr id="26" name="TextBox 25">
            <a:extLst>
              <a:ext uri="{FF2B5EF4-FFF2-40B4-BE49-F238E27FC236}">
                <a16:creationId xmlns:a16="http://schemas.microsoft.com/office/drawing/2014/main" id="{F860EFB9-A33C-46BB-B7EA-32DCA09F47A2}"/>
              </a:ext>
            </a:extLst>
          </p:cNvPr>
          <p:cNvSpPr txBox="1"/>
          <p:nvPr/>
        </p:nvSpPr>
        <p:spPr>
          <a:xfrm>
            <a:off x="7834394" y="1373645"/>
            <a:ext cx="455114" cy="369332"/>
          </a:xfrm>
          <a:prstGeom prst="rect">
            <a:avLst/>
          </a:prstGeom>
          <a:noFill/>
        </p:spPr>
        <p:txBody>
          <a:bodyPr wrap="square" rtlCol="0">
            <a:spAutoFit/>
          </a:bodyPr>
          <a:lstStyle/>
          <a:p>
            <a:pPr algn="ctr"/>
            <a:r>
              <a:rPr lang="en-US" dirty="0"/>
              <a:t> O</a:t>
            </a:r>
          </a:p>
        </p:txBody>
      </p:sp>
      <p:sp>
        <p:nvSpPr>
          <p:cNvPr id="27" name="TextBox 26">
            <a:extLst>
              <a:ext uri="{FF2B5EF4-FFF2-40B4-BE49-F238E27FC236}">
                <a16:creationId xmlns:a16="http://schemas.microsoft.com/office/drawing/2014/main" id="{1D2F17E5-1FE9-43BB-9EAA-47F16851BB96}"/>
              </a:ext>
            </a:extLst>
          </p:cNvPr>
          <p:cNvSpPr txBox="1"/>
          <p:nvPr/>
        </p:nvSpPr>
        <p:spPr>
          <a:xfrm>
            <a:off x="8241865" y="1357043"/>
            <a:ext cx="1218457" cy="369332"/>
          </a:xfrm>
          <a:prstGeom prst="rect">
            <a:avLst/>
          </a:prstGeom>
          <a:noFill/>
        </p:spPr>
        <p:txBody>
          <a:bodyPr wrap="square" rtlCol="0">
            <a:spAutoFit/>
          </a:bodyPr>
          <a:lstStyle/>
          <a:p>
            <a:pPr algn="ctr"/>
            <a:r>
              <a:rPr lang="en-US" dirty="0"/>
              <a:t> R’’=R’-R</a:t>
            </a:r>
          </a:p>
        </p:txBody>
      </p:sp>
    </p:spTree>
    <p:extLst>
      <p:ext uri="{BB962C8B-B14F-4D97-AF65-F5344CB8AC3E}">
        <p14:creationId xmlns:p14="http://schemas.microsoft.com/office/powerpoint/2010/main" val="428865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8597-B442-475F-BAC0-CD49929DD692}"/>
              </a:ext>
            </a:extLst>
          </p:cNvPr>
          <p:cNvSpPr>
            <a:spLocks noGrp="1"/>
          </p:cNvSpPr>
          <p:nvPr>
            <p:ph type="title"/>
          </p:nvPr>
        </p:nvSpPr>
        <p:spPr/>
        <p:txBody>
          <a:bodyPr/>
          <a:lstStyle/>
          <a:p>
            <a:r>
              <a:rPr lang="en-US" b="1" dirty="0"/>
              <a:t>Training	</a:t>
            </a:r>
          </a:p>
        </p:txBody>
      </p:sp>
      <p:pic>
        <p:nvPicPr>
          <p:cNvPr id="5" name="Content Placeholder 4">
            <a:extLst>
              <a:ext uri="{FF2B5EF4-FFF2-40B4-BE49-F238E27FC236}">
                <a16:creationId xmlns:a16="http://schemas.microsoft.com/office/drawing/2014/main" id="{07BE6525-7E77-4883-B147-5A866F2E9B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9" r="33955"/>
          <a:stretch/>
        </p:blipFill>
        <p:spPr>
          <a:xfrm>
            <a:off x="516583" y="2143420"/>
            <a:ext cx="5077023" cy="1938352"/>
          </a:xfrm>
        </p:spPr>
      </p:pic>
      <p:sp>
        <p:nvSpPr>
          <p:cNvPr id="6" name="TextBox 5">
            <a:extLst>
              <a:ext uri="{FF2B5EF4-FFF2-40B4-BE49-F238E27FC236}">
                <a16:creationId xmlns:a16="http://schemas.microsoft.com/office/drawing/2014/main" id="{B1FF56AB-023C-423F-85C2-785A710C7ACE}"/>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7" name="TextBox 6">
            <a:extLst>
              <a:ext uri="{FF2B5EF4-FFF2-40B4-BE49-F238E27FC236}">
                <a16:creationId xmlns:a16="http://schemas.microsoft.com/office/drawing/2014/main" id="{6AA2923B-F21C-4622-8DBC-760BD5D8B50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8" name="TextBox 7">
            <a:extLst>
              <a:ext uri="{FF2B5EF4-FFF2-40B4-BE49-F238E27FC236}">
                <a16:creationId xmlns:a16="http://schemas.microsoft.com/office/drawing/2014/main" id="{4C29CA4A-BF21-4D7B-AA43-5407C90A3AED}"/>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9" name="TextBox 8">
            <a:extLst>
              <a:ext uri="{FF2B5EF4-FFF2-40B4-BE49-F238E27FC236}">
                <a16:creationId xmlns:a16="http://schemas.microsoft.com/office/drawing/2014/main" id="{465D6BA3-44B4-42D7-A371-7D19BCD2DE2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B96B0D46-65E4-48F1-8A80-F83365D069D5}"/>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574C76A5-5152-4985-89A4-DD8EB1FD2EA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FACF4264-1DD3-4FA6-846F-510987188B8D}"/>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3" name="TextBox 2">
            <a:extLst>
              <a:ext uri="{FF2B5EF4-FFF2-40B4-BE49-F238E27FC236}">
                <a16:creationId xmlns:a16="http://schemas.microsoft.com/office/drawing/2014/main" id="{B82FE18A-DE54-490E-85E4-F2D04B296655}"/>
              </a:ext>
            </a:extLst>
          </p:cNvPr>
          <p:cNvSpPr txBox="1"/>
          <p:nvPr/>
        </p:nvSpPr>
        <p:spPr>
          <a:xfrm>
            <a:off x="8461880" y="2093662"/>
            <a:ext cx="3406401"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Random Boxes</a:t>
            </a:r>
          </a:p>
          <a:p>
            <a:pPr marL="285750" indent="-285750">
              <a:buFont typeface="Arial" panose="020B0604020202020204" pitchFamily="34" charset="0"/>
              <a:buChar char="•"/>
            </a:pPr>
            <a:r>
              <a:rPr lang="en-US" sz="2800" dirty="0"/>
              <a:t>L1 Loss</a:t>
            </a:r>
          </a:p>
        </p:txBody>
      </p:sp>
      <p:pic>
        <p:nvPicPr>
          <p:cNvPr id="13" name="Picture 12">
            <a:extLst>
              <a:ext uri="{FF2B5EF4-FFF2-40B4-BE49-F238E27FC236}">
                <a16:creationId xmlns:a16="http://schemas.microsoft.com/office/drawing/2014/main" id="{D03C674A-CEEC-49AF-BB00-0F945A67D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4034269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98597-B442-475F-BAC0-CD49929DD692}"/>
              </a:ext>
            </a:extLst>
          </p:cNvPr>
          <p:cNvSpPr>
            <a:spLocks noGrp="1"/>
          </p:cNvSpPr>
          <p:nvPr>
            <p:ph type="title"/>
          </p:nvPr>
        </p:nvSpPr>
        <p:spPr/>
        <p:txBody>
          <a:bodyPr/>
          <a:lstStyle/>
          <a:p>
            <a:r>
              <a:rPr lang="en-US" b="1" dirty="0"/>
              <a:t>Training</a:t>
            </a:r>
            <a:r>
              <a:rPr lang="en-US" dirty="0"/>
              <a:t>	</a:t>
            </a:r>
          </a:p>
        </p:txBody>
      </p:sp>
      <p:pic>
        <p:nvPicPr>
          <p:cNvPr id="5" name="Content Placeholder 4">
            <a:extLst>
              <a:ext uri="{FF2B5EF4-FFF2-40B4-BE49-F238E27FC236}">
                <a16:creationId xmlns:a16="http://schemas.microsoft.com/office/drawing/2014/main" id="{07BE6525-7E77-4883-B147-5A866F2E9B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0"/>
          <a:stretch/>
        </p:blipFill>
        <p:spPr>
          <a:xfrm>
            <a:off x="516583" y="2143420"/>
            <a:ext cx="7695089" cy="1938352"/>
          </a:xfrm>
        </p:spPr>
      </p:pic>
      <p:sp>
        <p:nvSpPr>
          <p:cNvPr id="6" name="TextBox 5">
            <a:extLst>
              <a:ext uri="{FF2B5EF4-FFF2-40B4-BE49-F238E27FC236}">
                <a16:creationId xmlns:a16="http://schemas.microsoft.com/office/drawing/2014/main" id="{B1FF56AB-023C-423F-85C2-785A710C7ACE}"/>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7" name="TextBox 6">
            <a:extLst>
              <a:ext uri="{FF2B5EF4-FFF2-40B4-BE49-F238E27FC236}">
                <a16:creationId xmlns:a16="http://schemas.microsoft.com/office/drawing/2014/main" id="{6AA2923B-F21C-4622-8DBC-760BD5D8B50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8" name="TextBox 7">
            <a:extLst>
              <a:ext uri="{FF2B5EF4-FFF2-40B4-BE49-F238E27FC236}">
                <a16:creationId xmlns:a16="http://schemas.microsoft.com/office/drawing/2014/main" id="{4C29CA4A-BF21-4D7B-AA43-5407C90A3AED}"/>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9" name="TextBox 8">
            <a:extLst>
              <a:ext uri="{FF2B5EF4-FFF2-40B4-BE49-F238E27FC236}">
                <a16:creationId xmlns:a16="http://schemas.microsoft.com/office/drawing/2014/main" id="{465D6BA3-44B4-42D7-A371-7D19BCD2DE2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B96B0D46-65E4-48F1-8A80-F83365D069D5}"/>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574C76A5-5152-4985-89A4-DD8EB1FD2EAA}"/>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FACF4264-1DD3-4FA6-846F-510987188B8D}"/>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3" name="TextBox 2">
            <a:extLst>
              <a:ext uri="{FF2B5EF4-FFF2-40B4-BE49-F238E27FC236}">
                <a16:creationId xmlns:a16="http://schemas.microsoft.com/office/drawing/2014/main" id="{B82FE18A-DE54-490E-85E4-F2D04B296655}"/>
              </a:ext>
            </a:extLst>
          </p:cNvPr>
          <p:cNvSpPr txBox="1"/>
          <p:nvPr/>
        </p:nvSpPr>
        <p:spPr>
          <a:xfrm>
            <a:off x="8461880" y="2093662"/>
            <a:ext cx="3406401"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Random Boxes</a:t>
            </a:r>
          </a:p>
          <a:p>
            <a:pPr marL="285750" indent="-285750">
              <a:buFont typeface="Arial" panose="020B0604020202020204" pitchFamily="34" charset="0"/>
              <a:buChar char="•"/>
            </a:pPr>
            <a:r>
              <a:rPr lang="en-US" sz="2800" dirty="0"/>
              <a:t>L1 Loss</a:t>
            </a:r>
          </a:p>
          <a:p>
            <a:pPr marL="285750" indent="-285750">
              <a:buFont typeface="Arial" panose="020B0604020202020204" pitchFamily="34" charset="0"/>
              <a:buChar char="•"/>
            </a:pPr>
            <a:r>
              <a:rPr lang="en-US" sz="2800" dirty="0"/>
              <a:t>Adversarial Losses</a:t>
            </a:r>
          </a:p>
        </p:txBody>
      </p:sp>
      <p:pic>
        <p:nvPicPr>
          <p:cNvPr id="14" name="Picture 13">
            <a:extLst>
              <a:ext uri="{FF2B5EF4-FFF2-40B4-BE49-F238E27FC236}">
                <a16:creationId xmlns:a16="http://schemas.microsoft.com/office/drawing/2014/main" id="{19580A8D-8486-4FEC-B835-BE7EFC450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2910323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8057-0DB8-4963-B25D-9813966EA3E0}"/>
              </a:ext>
            </a:extLst>
          </p:cNvPr>
          <p:cNvSpPr>
            <a:spLocks noGrp="1"/>
          </p:cNvSpPr>
          <p:nvPr>
            <p:ph type="title"/>
          </p:nvPr>
        </p:nvSpPr>
        <p:spPr/>
        <p:txBody>
          <a:bodyPr/>
          <a:lstStyle/>
          <a:p>
            <a:r>
              <a:rPr lang="en-US" b="1" dirty="0"/>
              <a:t>Testing</a:t>
            </a:r>
          </a:p>
        </p:txBody>
      </p:sp>
      <p:pic>
        <p:nvPicPr>
          <p:cNvPr id="5" name="Content Placeholder 4" descr="A screenshot of a cell phone&#10;&#10;Description generated with very high confidence">
            <a:extLst>
              <a:ext uri="{FF2B5EF4-FFF2-40B4-BE49-F238E27FC236}">
                <a16:creationId xmlns:a16="http://schemas.microsoft.com/office/drawing/2014/main" id="{1D65F72C-247F-441C-83FF-AD1B95AF28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82" t="357" r="36557" b="8377"/>
          <a:stretch/>
        </p:blipFill>
        <p:spPr>
          <a:xfrm>
            <a:off x="964097" y="1651969"/>
            <a:ext cx="4635815" cy="3411915"/>
          </a:xfrm>
        </p:spPr>
      </p:pic>
      <p:sp>
        <p:nvSpPr>
          <p:cNvPr id="7" name="TextBox 6">
            <a:extLst>
              <a:ext uri="{FF2B5EF4-FFF2-40B4-BE49-F238E27FC236}">
                <a16:creationId xmlns:a16="http://schemas.microsoft.com/office/drawing/2014/main" id="{D11BFEF7-00C2-4DED-9F56-5B3FBF845AE5}"/>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8" name="TextBox 7">
            <a:extLst>
              <a:ext uri="{FF2B5EF4-FFF2-40B4-BE49-F238E27FC236}">
                <a16:creationId xmlns:a16="http://schemas.microsoft.com/office/drawing/2014/main" id="{C5AA8DCE-727F-4DCB-B735-CE2EE26F7A3F}"/>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9" name="TextBox 8">
            <a:extLst>
              <a:ext uri="{FF2B5EF4-FFF2-40B4-BE49-F238E27FC236}">
                <a16:creationId xmlns:a16="http://schemas.microsoft.com/office/drawing/2014/main" id="{C79BE938-F65B-425D-A4D1-30D73C8E6307}"/>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10" name="TextBox 9">
            <a:extLst>
              <a:ext uri="{FF2B5EF4-FFF2-40B4-BE49-F238E27FC236}">
                <a16:creationId xmlns:a16="http://schemas.microsoft.com/office/drawing/2014/main" id="{995A690E-67C9-4B92-9525-B9FD3ED8D3E8}"/>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1" name="TextBox 10">
            <a:extLst>
              <a:ext uri="{FF2B5EF4-FFF2-40B4-BE49-F238E27FC236}">
                <a16:creationId xmlns:a16="http://schemas.microsoft.com/office/drawing/2014/main" id="{0E0698FB-2613-4B6B-97D5-C7A09618006B}"/>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2" name="TextBox 11">
            <a:extLst>
              <a:ext uri="{FF2B5EF4-FFF2-40B4-BE49-F238E27FC236}">
                <a16:creationId xmlns:a16="http://schemas.microsoft.com/office/drawing/2014/main" id="{CA9E4DFC-362B-43F6-99CA-291B40ADD280}"/>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3" name="TextBox 12">
            <a:extLst>
              <a:ext uri="{FF2B5EF4-FFF2-40B4-BE49-F238E27FC236}">
                <a16:creationId xmlns:a16="http://schemas.microsoft.com/office/drawing/2014/main" id="{44C3126C-49E3-4250-B645-9C8417111CD7}"/>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a:extLst>
              <a:ext uri="{FF2B5EF4-FFF2-40B4-BE49-F238E27FC236}">
                <a16:creationId xmlns:a16="http://schemas.microsoft.com/office/drawing/2014/main" id="{2B2AA79A-F775-45D6-8E8A-330B3D7D9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pic>
        <p:nvPicPr>
          <p:cNvPr id="15" name="Content Placeholder 4" descr="A screenshot of a cell phone&#10;&#10;Description generated with very high confidence">
            <a:extLst>
              <a:ext uri="{FF2B5EF4-FFF2-40B4-BE49-F238E27FC236}">
                <a16:creationId xmlns:a16="http://schemas.microsoft.com/office/drawing/2014/main" id="{4432EAC5-40BA-4BD8-9900-D156FD919943}"/>
              </a:ext>
            </a:extLst>
          </p:cNvPr>
          <p:cNvPicPr>
            <a:picLocks noChangeAspect="1"/>
          </p:cNvPicPr>
          <p:nvPr/>
        </p:nvPicPr>
        <p:blipFill rotWithShape="1">
          <a:blip r:embed="rId2">
            <a:extLst>
              <a:ext uri="{28A0092B-C50C-407E-A947-70E740481C1C}">
                <a14:useLocalDpi xmlns:a14="http://schemas.microsoft.com/office/drawing/2010/main" val="0"/>
              </a:ext>
            </a:extLst>
          </a:blip>
          <a:srcRect l="481" t="90999" r="25609"/>
          <a:stretch/>
        </p:blipFill>
        <p:spPr>
          <a:xfrm>
            <a:off x="964097" y="5246154"/>
            <a:ext cx="5441959" cy="336514"/>
          </a:xfrm>
          <a:prstGeom prst="rect">
            <a:avLst/>
          </a:prstGeom>
        </p:spPr>
      </p:pic>
    </p:spTree>
    <p:extLst>
      <p:ext uri="{BB962C8B-B14F-4D97-AF65-F5344CB8AC3E}">
        <p14:creationId xmlns:p14="http://schemas.microsoft.com/office/powerpoint/2010/main" val="143834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8057-0DB8-4963-B25D-9813966EA3E0}"/>
              </a:ext>
            </a:extLst>
          </p:cNvPr>
          <p:cNvSpPr>
            <a:spLocks noGrp="1"/>
          </p:cNvSpPr>
          <p:nvPr>
            <p:ph type="title"/>
          </p:nvPr>
        </p:nvSpPr>
        <p:spPr/>
        <p:txBody>
          <a:bodyPr/>
          <a:lstStyle/>
          <a:p>
            <a:r>
              <a:rPr lang="en-US" b="1" dirty="0"/>
              <a:t>Testing</a:t>
            </a:r>
          </a:p>
        </p:txBody>
      </p:sp>
      <p:pic>
        <p:nvPicPr>
          <p:cNvPr id="5" name="Content Placeholder 4" descr="A screenshot of a cell phone&#10;&#10;Description generated with very high confidence">
            <a:extLst>
              <a:ext uri="{FF2B5EF4-FFF2-40B4-BE49-F238E27FC236}">
                <a16:creationId xmlns:a16="http://schemas.microsoft.com/office/drawing/2014/main" id="{1D65F72C-247F-441C-83FF-AD1B95AF28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82" t="357" r="36557" b="8377"/>
          <a:stretch/>
        </p:blipFill>
        <p:spPr>
          <a:xfrm>
            <a:off x="964097" y="1651969"/>
            <a:ext cx="4635815" cy="3411915"/>
          </a:xfrm>
        </p:spPr>
      </p:pic>
      <p:sp>
        <p:nvSpPr>
          <p:cNvPr id="7" name="TextBox 6">
            <a:extLst>
              <a:ext uri="{FF2B5EF4-FFF2-40B4-BE49-F238E27FC236}">
                <a16:creationId xmlns:a16="http://schemas.microsoft.com/office/drawing/2014/main" id="{D11BFEF7-00C2-4DED-9F56-5B3FBF845AE5}"/>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8" name="TextBox 7">
            <a:extLst>
              <a:ext uri="{FF2B5EF4-FFF2-40B4-BE49-F238E27FC236}">
                <a16:creationId xmlns:a16="http://schemas.microsoft.com/office/drawing/2014/main" id="{C5AA8DCE-727F-4DCB-B735-CE2EE26F7A3F}"/>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9" name="TextBox 8">
            <a:extLst>
              <a:ext uri="{FF2B5EF4-FFF2-40B4-BE49-F238E27FC236}">
                <a16:creationId xmlns:a16="http://schemas.microsoft.com/office/drawing/2014/main" id="{C79BE938-F65B-425D-A4D1-30D73C8E6307}"/>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10" name="TextBox 9">
            <a:extLst>
              <a:ext uri="{FF2B5EF4-FFF2-40B4-BE49-F238E27FC236}">
                <a16:creationId xmlns:a16="http://schemas.microsoft.com/office/drawing/2014/main" id="{995A690E-67C9-4B92-9525-B9FD3ED8D3E8}"/>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1" name="TextBox 10">
            <a:extLst>
              <a:ext uri="{FF2B5EF4-FFF2-40B4-BE49-F238E27FC236}">
                <a16:creationId xmlns:a16="http://schemas.microsoft.com/office/drawing/2014/main" id="{0E0698FB-2613-4B6B-97D5-C7A09618006B}"/>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2" name="TextBox 11">
            <a:extLst>
              <a:ext uri="{FF2B5EF4-FFF2-40B4-BE49-F238E27FC236}">
                <a16:creationId xmlns:a16="http://schemas.microsoft.com/office/drawing/2014/main" id="{CA9E4DFC-362B-43F6-99CA-291B40ADD280}"/>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3" name="TextBox 12">
            <a:extLst>
              <a:ext uri="{FF2B5EF4-FFF2-40B4-BE49-F238E27FC236}">
                <a16:creationId xmlns:a16="http://schemas.microsoft.com/office/drawing/2014/main" id="{44C3126C-49E3-4250-B645-9C8417111CD7}"/>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a:extLst>
              <a:ext uri="{FF2B5EF4-FFF2-40B4-BE49-F238E27FC236}">
                <a16:creationId xmlns:a16="http://schemas.microsoft.com/office/drawing/2014/main" id="{2B2AA79A-F775-45D6-8E8A-330B3D7D9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pic>
        <p:nvPicPr>
          <p:cNvPr id="15" name="Content Placeholder 4" descr="A screenshot of a cell phone&#10;&#10;Description generated with very high confidence">
            <a:extLst>
              <a:ext uri="{FF2B5EF4-FFF2-40B4-BE49-F238E27FC236}">
                <a16:creationId xmlns:a16="http://schemas.microsoft.com/office/drawing/2014/main" id="{4432EAC5-40BA-4BD8-9900-D156FD919943}"/>
              </a:ext>
            </a:extLst>
          </p:cNvPr>
          <p:cNvPicPr>
            <a:picLocks noChangeAspect="1"/>
          </p:cNvPicPr>
          <p:nvPr/>
        </p:nvPicPr>
        <p:blipFill rotWithShape="1">
          <a:blip r:embed="rId2">
            <a:extLst>
              <a:ext uri="{28A0092B-C50C-407E-A947-70E740481C1C}">
                <a14:useLocalDpi xmlns:a14="http://schemas.microsoft.com/office/drawing/2010/main" val="0"/>
              </a:ext>
            </a:extLst>
          </a:blip>
          <a:srcRect l="481" t="90999" r="25609"/>
          <a:stretch/>
        </p:blipFill>
        <p:spPr>
          <a:xfrm>
            <a:off x="964097" y="5246154"/>
            <a:ext cx="5441959" cy="336514"/>
          </a:xfrm>
          <a:prstGeom prst="rect">
            <a:avLst/>
          </a:prstGeom>
        </p:spPr>
      </p:pic>
      <p:pic>
        <p:nvPicPr>
          <p:cNvPr id="17" name="Content Placeholder 4" descr="A screenshot of a cell phone&#10;&#10;Description generated with very high confidence">
            <a:extLst>
              <a:ext uri="{FF2B5EF4-FFF2-40B4-BE49-F238E27FC236}">
                <a16:creationId xmlns:a16="http://schemas.microsoft.com/office/drawing/2014/main" id="{ECFA58E4-E80D-4828-AAEC-EBA24A21867A}"/>
              </a:ext>
            </a:extLst>
          </p:cNvPr>
          <p:cNvPicPr>
            <a:picLocks noChangeAspect="1"/>
          </p:cNvPicPr>
          <p:nvPr/>
        </p:nvPicPr>
        <p:blipFill rotWithShape="1">
          <a:blip r:embed="rId2">
            <a:extLst>
              <a:ext uri="{28A0092B-C50C-407E-A947-70E740481C1C}">
                <a14:useLocalDpi xmlns:a14="http://schemas.microsoft.com/office/drawing/2010/main" val="0"/>
              </a:ext>
            </a:extLst>
          </a:blip>
          <a:srcRect l="65023" t="33552" r="293" b="44689"/>
          <a:stretch/>
        </p:blipFill>
        <p:spPr>
          <a:xfrm>
            <a:off x="6281593" y="1656432"/>
            <a:ext cx="3452581" cy="1099803"/>
          </a:xfrm>
          <a:prstGeom prst="rect">
            <a:avLst/>
          </a:prstGeom>
        </p:spPr>
      </p:pic>
    </p:spTree>
    <p:extLst>
      <p:ext uri="{BB962C8B-B14F-4D97-AF65-F5344CB8AC3E}">
        <p14:creationId xmlns:p14="http://schemas.microsoft.com/office/powerpoint/2010/main" val="3611923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8057-0DB8-4963-B25D-9813966EA3E0}"/>
              </a:ext>
            </a:extLst>
          </p:cNvPr>
          <p:cNvSpPr>
            <a:spLocks noGrp="1"/>
          </p:cNvSpPr>
          <p:nvPr>
            <p:ph type="title"/>
          </p:nvPr>
        </p:nvSpPr>
        <p:spPr/>
        <p:txBody>
          <a:bodyPr/>
          <a:lstStyle/>
          <a:p>
            <a:r>
              <a:rPr lang="en-US" b="1" dirty="0"/>
              <a:t>Testing</a:t>
            </a:r>
          </a:p>
        </p:txBody>
      </p:sp>
      <p:pic>
        <p:nvPicPr>
          <p:cNvPr id="5" name="Content Placeholder 4" descr="A screenshot of a cell phone&#10;&#10;Description generated with very high confidence">
            <a:extLst>
              <a:ext uri="{FF2B5EF4-FFF2-40B4-BE49-F238E27FC236}">
                <a16:creationId xmlns:a16="http://schemas.microsoft.com/office/drawing/2014/main" id="{1D65F72C-247F-441C-83FF-AD1B95AF28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82" t="357" r="36557" b="8377"/>
          <a:stretch/>
        </p:blipFill>
        <p:spPr>
          <a:xfrm>
            <a:off x="964097" y="1651969"/>
            <a:ext cx="4635815" cy="3411915"/>
          </a:xfrm>
        </p:spPr>
      </p:pic>
      <p:sp>
        <p:nvSpPr>
          <p:cNvPr id="7" name="TextBox 6">
            <a:extLst>
              <a:ext uri="{FF2B5EF4-FFF2-40B4-BE49-F238E27FC236}">
                <a16:creationId xmlns:a16="http://schemas.microsoft.com/office/drawing/2014/main" id="{D11BFEF7-00C2-4DED-9F56-5B3FBF845AE5}"/>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8" name="TextBox 7">
            <a:extLst>
              <a:ext uri="{FF2B5EF4-FFF2-40B4-BE49-F238E27FC236}">
                <a16:creationId xmlns:a16="http://schemas.microsoft.com/office/drawing/2014/main" id="{C5AA8DCE-727F-4DCB-B735-CE2EE26F7A3F}"/>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9" name="TextBox 8">
            <a:extLst>
              <a:ext uri="{FF2B5EF4-FFF2-40B4-BE49-F238E27FC236}">
                <a16:creationId xmlns:a16="http://schemas.microsoft.com/office/drawing/2014/main" id="{C79BE938-F65B-425D-A4D1-30D73C8E6307}"/>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10" name="TextBox 9">
            <a:extLst>
              <a:ext uri="{FF2B5EF4-FFF2-40B4-BE49-F238E27FC236}">
                <a16:creationId xmlns:a16="http://schemas.microsoft.com/office/drawing/2014/main" id="{995A690E-67C9-4B92-9525-B9FD3ED8D3E8}"/>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1" name="TextBox 10">
            <a:extLst>
              <a:ext uri="{FF2B5EF4-FFF2-40B4-BE49-F238E27FC236}">
                <a16:creationId xmlns:a16="http://schemas.microsoft.com/office/drawing/2014/main" id="{0E0698FB-2613-4B6B-97D5-C7A09618006B}"/>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2" name="TextBox 11">
            <a:extLst>
              <a:ext uri="{FF2B5EF4-FFF2-40B4-BE49-F238E27FC236}">
                <a16:creationId xmlns:a16="http://schemas.microsoft.com/office/drawing/2014/main" id="{CA9E4DFC-362B-43F6-99CA-291B40ADD280}"/>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3" name="TextBox 12">
            <a:extLst>
              <a:ext uri="{FF2B5EF4-FFF2-40B4-BE49-F238E27FC236}">
                <a16:creationId xmlns:a16="http://schemas.microsoft.com/office/drawing/2014/main" id="{44C3126C-49E3-4250-B645-9C8417111CD7}"/>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a:extLst>
              <a:ext uri="{FF2B5EF4-FFF2-40B4-BE49-F238E27FC236}">
                <a16:creationId xmlns:a16="http://schemas.microsoft.com/office/drawing/2014/main" id="{2B2AA79A-F775-45D6-8E8A-330B3D7D9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pic>
        <p:nvPicPr>
          <p:cNvPr id="15" name="Content Placeholder 4" descr="A screenshot of a cell phone&#10;&#10;Description generated with very high confidence">
            <a:extLst>
              <a:ext uri="{FF2B5EF4-FFF2-40B4-BE49-F238E27FC236}">
                <a16:creationId xmlns:a16="http://schemas.microsoft.com/office/drawing/2014/main" id="{4432EAC5-40BA-4BD8-9900-D156FD919943}"/>
              </a:ext>
            </a:extLst>
          </p:cNvPr>
          <p:cNvPicPr>
            <a:picLocks noChangeAspect="1"/>
          </p:cNvPicPr>
          <p:nvPr/>
        </p:nvPicPr>
        <p:blipFill rotWithShape="1">
          <a:blip r:embed="rId2">
            <a:extLst>
              <a:ext uri="{28A0092B-C50C-407E-A947-70E740481C1C}">
                <a14:useLocalDpi xmlns:a14="http://schemas.microsoft.com/office/drawing/2010/main" val="0"/>
              </a:ext>
            </a:extLst>
          </a:blip>
          <a:srcRect l="481" t="90999" r="25609"/>
          <a:stretch/>
        </p:blipFill>
        <p:spPr>
          <a:xfrm>
            <a:off x="964097" y="5246154"/>
            <a:ext cx="5441959" cy="336514"/>
          </a:xfrm>
          <a:prstGeom prst="rect">
            <a:avLst/>
          </a:prstGeom>
        </p:spPr>
      </p:pic>
      <p:pic>
        <p:nvPicPr>
          <p:cNvPr id="16" name="Content Placeholder 4" descr="A screenshot of a cell phone&#10;&#10;Description generated with very high confidence">
            <a:extLst>
              <a:ext uri="{FF2B5EF4-FFF2-40B4-BE49-F238E27FC236}">
                <a16:creationId xmlns:a16="http://schemas.microsoft.com/office/drawing/2014/main" id="{89AEBFE0-B529-41EA-ADCC-20E4B89FC5A9}"/>
              </a:ext>
            </a:extLst>
          </p:cNvPr>
          <p:cNvPicPr>
            <a:picLocks noChangeAspect="1"/>
          </p:cNvPicPr>
          <p:nvPr/>
        </p:nvPicPr>
        <p:blipFill rotWithShape="1">
          <a:blip r:embed="rId2">
            <a:extLst>
              <a:ext uri="{28A0092B-C50C-407E-A947-70E740481C1C}">
                <a14:useLocalDpi xmlns:a14="http://schemas.microsoft.com/office/drawing/2010/main" val="0"/>
              </a:ext>
            </a:extLst>
          </a:blip>
          <a:srcRect l="65023" t="33552" r="293" b="44689"/>
          <a:stretch/>
        </p:blipFill>
        <p:spPr>
          <a:xfrm>
            <a:off x="6281593" y="1656432"/>
            <a:ext cx="3452581" cy="1099803"/>
          </a:xfrm>
          <a:prstGeom prst="rect">
            <a:avLst/>
          </a:prstGeom>
        </p:spPr>
      </p:pic>
      <p:sp>
        <p:nvSpPr>
          <p:cNvPr id="3" name="TextBox 2">
            <a:extLst>
              <a:ext uri="{FF2B5EF4-FFF2-40B4-BE49-F238E27FC236}">
                <a16:creationId xmlns:a16="http://schemas.microsoft.com/office/drawing/2014/main" id="{FE557D0D-63FF-4AAB-81BA-CBAE58049036}"/>
              </a:ext>
            </a:extLst>
          </p:cNvPr>
          <p:cNvSpPr txBox="1"/>
          <p:nvPr/>
        </p:nvSpPr>
        <p:spPr>
          <a:xfrm>
            <a:off x="6764349" y="2607845"/>
            <a:ext cx="5078708"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t>32x32 grid boxes</a:t>
            </a:r>
          </a:p>
          <a:p>
            <a:pPr marL="342900" indent="-342900">
              <a:buFont typeface="Arial" panose="020B0604020202020204" pitchFamily="34" charset="0"/>
              <a:buChar char="•"/>
            </a:pPr>
            <a:r>
              <a:rPr lang="en-US" sz="2400" dirty="0"/>
              <a:t>Rank images based on these scores</a:t>
            </a:r>
          </a:p>
          <a:p>
            <a:pPr marL="342900" indent="-34290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2625594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68057-0DB8-4963-B25D-9813966EA3E0}"/>
              </a:ext>
            </a:extLst>
          </p:cNvPr>
          <p:cNvSpPr>
            <a:spLocks noGrp="1"/>
          </p:cNvSpPr>
          <p:nvPr>
            <p:ph type="title"/>
          </p:nvPr>
        </p:nvSpPr>
        <p:spPr/>
        <p:txBody>
          <a:bodyPr/>
          <a:lstStyle/>
          <a:p>
            <a:r>
              <a:rPr lang="en-US" b="1" dirty="0"/>
              <a:t>Testing</a:t>
            </a:r>
          </a:p>
        </p:txBody>
      </p:sp>
      <p:pic>
        <p:nvPicPr>
          <p:cNvPr id="5" name="Content Placeholder 4" descr="A screenshot of a cell phone&#10;&#10;Description generated with very high confidence">
            <a:extLst>
              <a:ext uri="{FF2B5EF4-FFF2-40B4-BE49-F238E27FC236}">
                <a16:creationId xmlns:a16="http://schemas.microsoft.com/office/drawing/2014/main" id="{1D65F72C-247F-441C-83FF-AD1B95AF28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82" t="357" r="36557" b="8377"/>
          <a:stretch/>
        </p:blipFill>
        <p:spPr>
          <a:xfrm>
            <a:off x="964097" y="1651969"/>
            <a:ext cx="4635815" cy="3411915"/>
          </a:xfrm>
        </p:spPr>
      </p:pic>
      <p:sp>
        <p:nvSpPr>
          <p:cNvPr id="7" name="TextBox 6">
            <a:extLst>
              <a:ext uri="{FF2B5EF4-FFF2-40B4-BE49-F238E27FC236}">
                <a16:creationId xmlns:a16="http://schemas.microsoft.com/office/drawing/2014/main" id="{D11BFEF7-00C2-4DED-9F56-5B3FBF845AE5}"/>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8" name="TextBox 7">
            <a:extLst>
              <a:ext uri="{FF2B5EF4-FFF2-40B4-BE49-F238E27FC236}">
                <a16:creationId xmlns:a16="http://schemas.microsoft.com/office/drawing/2014/main" id="{C5AA8DCE-727F-4DCB-B735-CE2EE26F7A3F}"/>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9" name="TextBox 8">
            <a:extLst>
              <a:ext uri="{FF2B5EF4-FFF2-40B4-BE49-F238E27FC236}">
                <a16:creationId xmlns:a16="http://schemas.microsoft.com/office/drawing/2014/main" id="{C79BE938-F65B-425D-A4D1-30D73C8E6307}"/>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10" name="TextBox 9">
            <a:extLst>
              <a:ext uri="{FF2B5EF4-FFF2-40B4-BE49-F238E27FC236}">
                <a16:creationId xmlns:a16="http://schemas.microsoft.com/office/drawing/2014/main" id="{995A690E-67C9-4B92-9525-B9FD3ED8D3E8}"/>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1" name="TextBox 10">
            <a:extLst>
              <a:ext uri="{FF2B5EF4-FFF2-40B4-BE49-F238E27FC236}">
                <a16:creationId xmlns:a16="http://schemas.microsoft.com/office/drawing/2014/main" id="{0E0698FB-2613-4B6B-97D5-C7A09618006B}"/>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2" name="TextBox 11">
            <a:extLst>
              <a:ext uri="{FF2B5EF4-FFF2-40B4-BE49-F238E27FC236}">
                <a16:creationId xmlns:a16="http://schemas.microsoft.com/office/drawing/2014/main" id="{CA9E4DFC-362B-43F6-99CA-291B40ADD280}"/>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3" name="TextBox 12">
            <a:extLst>
              <a:ext uri="{FF2B5EF4-FFF2-40B4-BE49-F238E27FC236}">
                <a16:creationId xmlns:a16="http://schemas.microsoft.com/office/drawing/2014/main" id="{44C3126C-49E3-4250-B645-9C8417111CD7}"/>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a:extLst>
              <a:ext uri="{FF2B5EF4-FFF2-40B4-BE49-F238E27FC236}">
                <a16:creationId xmlns:a16="http://schemas.microsoft.com/office/drawing/2014/main" id="{2B2AA79A-F775-45D6-8E8A-330B3D7D9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pic>
        <p:nvPicPr>
          <p:cNvPr id="15" name="Content Placeholder 4" descr="A screenshot of a cell phone&#10;&#10;Description generated with very high confidence">
            <a:extLst>
              <a:ext uri="{FF2B5EF4-FFF2-40B4-BE49-F238E27FC236}">
                <a16:creationId xmlns:a16="http://schemas.microsoft.com/office/drawing/2014/main" id="{4432EAC5-40BA-4BD8-9900-D156FD919943}"/>
              </a:ext>
            </a:extLst>
          </p:cNvPr>
          <p:cNvPicPr>
            <a:picLocks noChangeAspect="1"/>
          </p:cNvPicPr>
          <p:nvPr/>
        </p:nvPicPr>
        <p:blipFill rotWithShape="1">
          <a:blip r:embed="rId2">
            <a:extLst>
              <a:ext uri="{28A0092B-C50C-407E-A947-70E740481C1C}">
                <a14:useLocalDpi xmlns:a14="http://schemas.microsoft.com/office/drawing/2010/main" val="0"/>
              </a:ext>
            </a:extLst>
          </a:blip>
          <a:srcRect l="481" t="90999" r="25609"/>
          <a:stretch/>
        </p:blipFill>
        <p:spPr>
          <a:xfrm>
            <a:off x="964097" y="5246154"/>
            <a:ext cx="5441959" cy="336514"/>
          </a:xfrm>
          <a:prstGeom prst="rect">
            <a:avLst/>
          </a:prstGeom>
        </p:spPr>
      </p:pic>
      <p:pic>
        <p:nvPicPr>
          <p:cNvPr id="16" name="Content Placeholder 4" descr="A screenshot of a cell phone&#10;&#10;Description generated with very high confidence">
            <a:extLst>
              <a:ext uri="{FF2B5EF4-FFF2-40B4-BE49-F238E27FC236}">
                <a16:creationId xmlns:a16="http://schemas.microsoft.com/office/drawing/2014/main" id="{89AEBFE0-B529-41EA-ADCC-20E4B89FC5A9}"/>
              </a:ext>
            </a:extLst>
          </p:cNvPr>
          <p:cNvPicPr>
            <a:picLocks noChangeAspect="1"/>
          </p:cNvPicPr>
          <p:nvPr/>
        </p:nvPicPr>
        <p:blipFill rotWithShape="1">
          <a:blip r:embed="rId2">
            <a:extLst>
              <a:ext uri="{28A0092B-C50C-407E-A947-70E740481C1C}">
                <a14:useLocalDpi xmlns:a14="http://schemas.microsoft.com/office/drawing/2010/main" val="0"/>
              </a:ext>
            </a:extLst>
          </a:blip>
          <a:srcRect l="65023" t="33552" r="293" b="44689"/>
          <a:stretch/>
        </p:blipFill>
        <p:spPr>
          <a:xfrm>
            <a:off x="6281593" y="1656432"/>
            <a:ext cx="3452581" cy="1099803"/>
          </a:xfrm>
          <a:prstGeom prst="rect">
            <a:avLst/>
          </a:prstGeom>
        </p:spPr>
      </p:pic>
      <p:sp>
        <p:nvSpPr>
          <p:cNvPr id="3" name="TextBox 2">
            <a:extLst>
              <a:ext uri="{FF2B5EF4-FFF2-40B4-BE49-F238E27FC236}">
                <a16:creationId xmlns:a16="http://schemas.microsoft.com/office/drawing/2014/main" id="{FE557D0D-63FF-4AAB-81BA-CBAE58049036}"/>
              </a:ext>
            </a:extLst>
          </p:cNvPr>
          <p:cNvSpPr txBox="1"/>
          <p:nvPr/>
        </p:nvSpPr>
        <p:spPr>
          <a:xfrm>
            <a:off x="6764349" y="2607845"/>
            <a:ext cx="402556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Mean</a:t>
            </a:r>
          </a:p>
          <a:p>
            <a:pPr marL="285750" indent="-285750">
              <a:buFont typeface="Arial" panose="020B0604020202020204" pitchFamily="34" charset="0"/>
              <a:buChar char="•"/>
            </a:pPr>
            <a:r>
              <a:rPr lang="en-US" sz="2400" dirty="0" err="1"/>
              <a:t>ocSVM</a:t>
            </a:r>
            <a:endParaRPr lang="en-US" sz="2400" dirty="0"/>
          </a:p>
          <a:p>
            <a:pPr marL="285750" indent="-285750">
              <a:buFont typeface="Arial" panose="020B0604020202020204" pitchFamily="34" charset="0"/>
              <a:buChar char="•"/>
            </a:pPr>
            <a:r>
              <a:rPr lang="en-US" sz="2400" dirty="0" err="1"/>
              <a:t>Mahalanobis</a:t>
            </a:r>
            <a:r>
              <a:rPr lang="en-US" sz="2400" dirty="0"/>
              <a:t> Distance </a:t>
            </a:r>
          </a:p>
          <a:p>
            <a:pPr marL="285750" indent="-285750">
              <a:buFont typeface="Arial" panose="020B0604020202020204" pitchFamily="34" charset="0"/>
              <a:buChar char="•"/>
            </a:pPr>
            <a:r>
              <a:rPr lang="en-US" sz="2400" dirty="0"/>
              <a:t>L-inf</a:t>
            </a:r>
          </a:p>
          <a:p>
            <a:pPr marL="285750" indent="-285750">
              <a:buFont typeface="Arial" panose="020B0604020202020204" pitchFamily="34" charset="0"/>
              <a:buChar char="•"/>
            </a:pPr>
            <a:r>
              <a:rPr lang="en-US" sz="2400" dirty="0"/>
              <a:t>Local False Discovery Rate</a:t>
            </a:r>
          </a:p>
          <a:p>
            <a:pPr marL="285750" indent="-285750">
              <a:buFont typeface="Arial" panose="020B0604020202020204" pitchFamily="34" charset="0"/>
              <a:buChar char="•"/>
            </a:pPr>
            <a:r>
              <a:rPr lang="en-US" sz="2400" dirty="0"/>
              <a:t>Prior weighting </a:t>
            </a:r>
          </a:p>
        </p:txBody>
      </p:sp>
    </p:spTree>
    <p:extLst>
      <p:ext uri="{BB962C8B-B14F-4D97-AF65-F5344CB8AC3E}">
        <p14:creationId xmlns:p14="http://schemas.microsoft.com/office/powerpoint/2010/main" val="2753404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0E85-0D7D-4038-9402-90EBC4B90A35}"/>
              </a:ext>
            </a:extLst>
          </p:cNvPr>
          <p:cNvSpPr>
            <a:spLocks noGrp="1"/>
          </p:cNvSpPr>
          <p:nvPr>
            <p:ph type="title"/>
          </p:nvPr>
        </p:nvSpPr>
        <p:spPr/>
        <p:txBody>
          <a:bodyPr/>
          <a:lstStyle/>
          <a:p>
            <a:r>
              <a:rPr lang="en-US" b="1" dirty="0"/>
              <a:t>Eyeglasses Experiment</a:t>
            </a:r>
          </a:p>
        </p:txBody>
      </p:sp>
      <p:sp>
        <p:nvSpPr>
          <p:cNvPr id="3" name="Content Placeholder 2">
            <a:extLst>
              <a:ext uri="{FF2B5EF4-FFF2-40B4-BE49-F238E27FC236}">
                <a16:creationId xmlns:a16="http://schemas.microsoft.com/office/drawing/2014/main" id="{96B2F89B-70D3-431A-A401-2FA4197C220F}"/>
              </a:ext>
            </a:extLst>
          </p:cNvPr>
          <p:cNvSpPr>
            <a:spLocks noGrp="1"/>
          </p:cNvSpPr>
          <p:nvPr>
            <p:ph idx="1"/>
          </p:nvPr>
        </p:nvSpPr>
        <p:spPr>
          <a:xfrm>
            <a:off x="838200" y="1825625"/>
            <a:ext cx="10515600" cy="4351338"/>
          </a:xfrm>
        </p:spPr>
        <p:txBody>
          <a:bodyPr/>
          <a:lstStyle/>
          <a:p>
            <a:endParaRPr lang="en-US" dirty="0"/>
          </a:p>
        </p:txBody>
      </p:sp>
      <p:pic>
        <p:nvPicPr>
          <p:cNvPr id="4" name="Picture 3">
            <a:extLst>
              <a:ext uri="{FF2B5EF4-FFF2-40B4-BE49-F238E27FC236}">
                <a16:creationId xmlns:a16="http://schemas.microsoft.com/office/drawing/2014/main" id="{62B13D39-2073-4207-979D-4EE818A9BA19}"/>
              </a:ext>
            </a:extLst>
          </p:cNvPr>
          <p:cNvPicPr>
            <a:picLocks noChangeAspect="1"/>
          </p:cNvPicPr>
          <p:nvPr/>
        </p:nvPicPr>
        <p:blipFill rotWithShape="1">
          <a:blip r:embed="rId2"/>
          <a:srcRect r="66278" b="1937"/>
          <a:stretch/>
        </p:blipFill>
        <p:spPr>
          <a:xfrm>
            <a:off x="1174222" y="2699427"/>
            <a:ext cx="1060560" cy="2125492"/>
          </a:xfrm>
          <a:prstGeom prst="rect">
            <a:avLst/>
          </a:prstGeom>
        </p:spPr>
      </p:pic>
      <p:pic>
        <p:nvPicPr>
          <p:cNvPr id="5" name="Picture 4">
            <a:extLst>
              <a:ext uri="{FF2B5EF4-FFF2-40B4-BE49-F238E27FC236}">
                <a16:creationId xmlns:a16="http://schemas.microsoft.com/office/drawing/2014/main" id="{E670478D-306B-4226-B4B2-94331A7AC555}"/>
              </a:ext>
            </a:extLst>
          </p:cNvPr>
          <p:cNvPicPr>
            <a:picLocks noChangeAspect="1"/>
          </p:cNvPicPr>
          <p:nvPr/>
        </p:nvPicPr>
        <p:blipFill rotWithShape="1">
          <a:blip r:embed="rId2"/>
          <a:srcRect l="67458" b="1937"/>
          <a:stretch/>
        </p:blipFill>
        <p:spPr>
          <a:xfrm>
            <a:off x="2234782" y="2699427"/>
            <a:ext cx="1023435" cy="2125492"/>
          </a:xfrm>
          <a:prstGeom prst="rect">
            <a:avLst/>
          </a:prstGeom>
        </p:spPr>
      </p:pic>
      <p:pic>
        <p:nvPicPr>
          <p:cNvPr id="6" name="Picture 5">
            <a:extLst>
              <a:ext uri="{FF2B5EF4-FFF2-40B4-BE49-F238E27FC236}">
                <a16:creationId xmlns:a16="http://schemas.microsoft.com/office/drawing/2014/main" id="{DA997455-225F-466F-838D-5D5C5E7BE967}"/>
              </a:ext>
            </a:extLst>
          </p:cNvPr>
          <p:cNvPicPr>
            <a:picLocks noChangeAspect="1"/>
          </p:cNvPicPr>
          <p:nvPr/>
        </p:nvPicPr>
        <p:blipFill rotWithShape="1">
          <a:blip r:embed="rId3"/>
          <a:srcRect b="74797"/>
          <a:stretch/>
        </p:blipFill>
        <p:spPr>
          <a:xfrm>
            <a:off x="4871412" y="1921215"/>
            <a:ext cx="5023971" cy="1055450"/>
          </a:xfrm>
          <a:prstGeom prst="rect">
            <a:avLst/>
          </a:prstGeom>
        </p:spPr>
      </p:pic>
      <p:sp>
        <p:nvSpPr>
          <p:cNvPr id="7" name="TextBox 6">
            <a:extLst>
              <a:ext uri="{FF2B5EF4-FFF2-40B4-BE49-F238E27FC236}">
                <a16:creationId xmlns:a16="http://schemas.microsoft.com/office/drawing/2014/main" id="{CDAABB1C-713A-4812-90E1-E21828457CA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8" name="TextBox 7">
            <a:extLst>
              <a:ext uri="{FF2B5EF4-FFF2-40B4-BE49-F238E27FC236}">
                <a16:creationId xmlns:a16="http://schemas.microsoft.com/office/drawing/2014/main" id="{E05076CE-A0FD-4023-88EE-B5DD2F43925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9" name="TextBox 8">
            <a:extLst>
              <a:ext uri="{FF2B5EF4-FFF2-40B4-BE49-F238E27FC236}">
                <a16:creationId xmlns:a16="http://schemas.microsoft.com/office/drawing/2014/main" id="{C03F62AF-3FD5-43CA-9EF3-1B34915032B4}"/>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0" name="TextBox 9">
            <a:extLst>
              <a:ext uri="{FF2B5EF4-FFF2-40B4-BE49-F238E27FC236}">
                <a16:creationId xmlns:a16="http://schemas.microsoft.com/office/drawing/2014/main" id="{A2BCC6D5-1D8A-460B-A58E-7FAF7C3201A2}"/>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b="1" dirty="0"/>
              <a:t>EYEGLASSES</a:t>
            </a:r>
          </a:p>
        </p:txBody>
      </p:sp>
      <p:sp>
        <p:nvSpPr>
          <p:cNvPr id="11" name="TextBox 10">
            <a:extLst>
              <a:ext uri="{FF2B5EF4-FFF2-40B4-BE49-F238E27FC236}">
                <a16:creationId xmlns:a16="http://schemas.microsoft.com/office/drawing/2014/main" id="{B8D4D8EB-F918-4A59-8E5F-6995EFC7B2FC}"/>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2" name="TextBox 11">
            <a:extLst>
              <a:ext uri="{FF2B5EF4-FFF2-40B4-BE49-F238E27FC236}">
                <a16:creationId xmlns:a16="http://schemas.microsoft.com/office/drawing/2014/main" id="{93C5A053-2CBC-4671-ADD1-B5EDF216D90D}"/>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3" name="TextBox 12">
            <a:extLst>
              <a:ext uri="{FF2B5EF4-FFF2-40B4-BE49-F238E27FC236}">
                <a16:creationId xmlns:a16="http://schemas.microsoft.com/office/drawing/2014/main" id="{F44C5196-A29B-4195-B7B8-5BC2257CB1CA}"/>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a:extLst>
              <a:ext uri="{FF2B5EF4-FFF2-40B4-BE49-F238E27FC236}">
                <a16:creationId xmlns:a16="http://schemas.microsoft.com/office/drawing/2014/main" id="{69ACAB7C-3749-4A96-9F67-48D7E5652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277067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AD9A-E9B1-4F11-B818-8F6E3F2AF6F3}"/>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a16="http://schemas.microsoft.com/office/drawing/2014/main" id="{E4A7F2A8-44AB-4E62-A5DC-914BB036F7DE}"/>
              </a:ext>
            </a:extLst>
          </p:cNvPr>
          <p:cNvSpPr>
            <a:spLocks noGrp="1"/>
          </p:cNvSpPr>
          <p:nvPr>
            <p:ph idx="1"/>
          </p:nvPr>
        </p:nvSpPr>
        <p:spPr/>
        <p:txBody>
          <a:bodyPr/>
          <a:lstStyle/>
          <a:p>
            <a:pPr>
              <a:lnSpc>
                <a:spcPct val="150000"/>
              </a:lnSpc>
            </a:pPr>
            <a:r>
              <a:rPr lang="en-US" dirty="0"/>
              <a:t>Incapacitated Machine Operator</a:t>
            </a:r>
          </a:p>
          <a:p>
            <a:pPr lvl="1">
              <a:lnSpc>
                <a:spcPct val="150000"/>
              </a:lnSpc>
            </a:pPr>
            <a:r>
              <a:rPr lang="en-US" dirty="0"/>
              <a:t>Sleepy/Fatigued Driver </a:t>
            </a:r>
          </a:p>
          <a:p>
            <a:pPr>
              <a:lnSpc>
                <a:spcPct val="150000"/>
              </a:lnSpc>
            </a:pPr>
            <a:r>
              <a:rPr lang="en-US" dirty="0"/>
              <a:t>Monitor patients in ICU</a:t>
            </a:r>
          </a:p>
        </p:txBody>
      </p:sp>
      <p:pic>
        <p:nvPicPr>
          <p:cNvPr id="13" name="Picture 12">
            <a:extLst>
              <a:ext uri="{FF2B5EF4-FFF2-40B4-BE49-F238E27FC236}">
                <a16:creationId xmlns:a16="http://schemas.microsoft.com/office/drawing/2014/main" id="{A4F04156-BA81-4D14-96EF-84002D380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4" name="TextBox 13">
            <a:extLst>
              <a:ext uri="{FF2B5EF4-FFF2-40B4-BE49-F238E27FC236}">
                <a16:creationId xmlns:a16="http://schemas.microsoft.com/office/drawing/2014/main" id="{4C3ABA03-69B1-43A4-9646-DED4AD7C1C0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15" name="TextBox 14">
            <a:extLst>
              <a:ext uri="{FF2B5EF4-FFF2-40B4-BE49-F238E27FC236}">
                <a16:creationId xmlns:a16="http://schemas.microsoft.com/office/drawing/2014/main" id="{F58ABBDA-3AFF-4C4A-A582-5C6C9107D45E}"/>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16" name="TextBox 15">
            <a:extLst>
              <a:ext uri="{FF2B5EF4-FFF2-40B4-BE49-F238E27FC236}">
                <a16:creationId xmlns:a16="http://schemas.microsoft.com/office/drawing/2014/main" id="{72E0C5B7-E9D7-44D8-8790-F88E5546C9B2}"/>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7" name="TextBox 16">
            <a:extLst>
              <a:ext uri="{FF2B5EF4-FFF2-40B4-BE49-F238E27FC236}">
                <a16:creationId xmlns:a16="http://schemas.microsoft.com/office/drawing/2014/main" id="{871E50C9-1C03-410A-AEF7-DB484C3AD872}"/>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8" name="TextBox 17">
            <a:extLst>
              <a:ext uri="{FF2B5EF4-FFF2-40B4-BE49-F238E27FC236}">
                <a16:creationId xmlns:a16="http://schemas.microsoft.com/office/drawing/2014/main" id="{ED9A74E5-981C-44D6-9477-C87CE26C9E3A}"/>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9" name="TextBox 18">
            <a:extLst>
              <a:ext uri="{FF2B5EF4-FFF2-40B4-BE49-F238E27FC236}">
                <a16:creationId xmlns:a16="http://schemas.microsoft.com/office/drawing/2014/main" id="{AB820E30-F9C2-4A66-9603-103A98EFB6DF}"/>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20" name="TextBox 19">
            <a:extLst>
              <a:ext uri="{FF2B5EF4-FFF2-40B4-BE49-F238E27FC236}">
                <a16:creationId xmlns:a16="http://schemas.microsoft.com/office/drawing/2014/main" id="{45A8BD82-B175-4597-A817-023E72BBDB7B}"/>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Tree>
    <p:extLst>
      <p:ext uri="{BB962C8B-B14F-4D97-AF65-F5344CB8AC3E}">
        <p14:creationId xmlns:p14="http://schemas.microsoft.com/office/powerpoint/2010/main" val="3806597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0E85-0D7D-4038-9402-90EBC4B90A35}"/>
              </a:ext>
            </a:extLst>
          </p:cNvPr>
          <p:cNvSpPr>
            <a:spLocks noGrp="1"/>
          </p:cNvSpPr>
          <p:nvPr>
            <p:ph type="title"/>
          </p:nvPr>
        </p:nvSpPr>
        <p:spPr/>
        <p:txBody>
          <a:bodyPr/>
          <a:lstStyle/>
          <a:p>
            <a:r>
              <a:rPr lang="en-US" b="1" dirty="0"/>
              <a:t>Eyeglasses Experiment</a:t>
            </a:r>
          </a:p>
        </p:txBody>
      </p:sp>
      <p:sp>
        <p:nvSpPr>
          <p:cNvPr id="3" name="Content Placeholder 2">
            <a:extLst>
              <a:ext uri="{FF2B5EF4-FFF2-40B4-BE49-F238E27FC236}">
                <a16:creationId xmlns:a16="http://schemas.microsoft.com/office/drawing/2014/main" id="{96B2F89B-70D3-431A-A401-2FA4197C220F}"/>
              </a:ext>
            </a:extLst>
          </p:cNvPr>
          <p:cNvSpPr>
            <a:spLocks noGrp="1"/>
          </p:cNvSpPr>
          <p:nvPr>
            <p:ph idx="1"/>
          </p:nvPr>
        </p:nvSpPr>
        <p:spPr>
          <a:xfrm>
            <a:off x="838200" y="1825625"/>
            <a:ext cx="10515600" cy="4351338"/>
          </a:xfrm>
        </p:spPr>
        <p:txBody>
          <a:bodyPr/>
          <a:lstStyle/>
          <a:p>
            <a:endParaRPr lang="en-US" dirty="0"/>
          </a:p>
        </p:txBody>
      </p:sp>
      <p:pic>
        <p:nvPicPr>
          <p:cNvPr id="4" name="Picture 3">
            <a:extLst>
              <a:ext uri="{FF2B5EF4-FFF2-40B4-BE49-F238E27FC236}">
                <a16:creationId xmlns:a16="http://schemas.microsoft.com/office/drawing/2014/main" id="{62B13D39-2073-4207-979D-4EE818A9BA19}"/>
              </a:ext>
            </a:extLst>
          </p:cNvPr>
          <p:cNvPicPr>
            <a:picLocks noChangeAspect="1"/>
          </p:cNvPicPr>
          <p:nvPr/>
        </p:nvPicPr>
        <p:blipFill rotWithShape="1">
          <a:blip r:embed="rId2"/>
          <a:srcRect r="66278" b="1937"/>
          <a:stretch/>
        </p:blipFill>
        <p:spPr>
          <a:xfrm>
            <a:off x="1174222" y="2699427"/>
            <a:ext cx="1060560" cy="2125492"/>
          </a:xfrm>
          <a:prstGeom prst="rect">
            <a:avLst/>
          </a:prstGeom>
        </p:spPr>
      </p:pic>
      <p:pic>
        <p:nvPicPr>
          <p:cNvPr id="5" name="Picture 4">
            <a:extLst>
              <a:ext uri="{FF2B5EF4-FFF2-40B4-BE49-F238E27FC236}">
                <a16:creationId xmlns:a16="http://schemas.microsoft.com/office/drawing/2014/main" id="{E670478D-306B-4226-B4B2-94331A7AC555}"/>
              </a:ext>
            </a:extLst>
          </p:cNvPr>
          <p:cNvPicPr>
            <a:picLocks noChangeAspect="1"/>
          </p:cNvPicPr>
          <p:nvPr/>
        </p:nvPicPr>
        <p:blipFill rotWithShape="1">
          <a:blip r:embed="rId2"/>
          <a:srcRect l="67458" b="1937"/>
          <a:stretch/>
        </p:blipFill>
        <p:spPr>
          <a:xfrm>
            <a:off x="2234782" y="2699427"/>
            <a:ext cx="1023435" cy="2125492"/>
          </a:xfrm>
          <a:prstGeom prst="rect">
            <a:avLst/>
          </a:prstGeom>
        </p:spPr>
      </p:pic>
      <p:pic>
        <p:nvPicPr>
          <p:cNvPr id="6" name="Picture 5">
            <a:extLst>
              <a:ext uri="{FF2B5EF4-FFF2-40B4-BE49-F238E27FC236}">
                <a16:creationId xmlns:a16="http://schemas.microsoft.com/office/drawing/2014/main" id="{DA997455-225F-466F-838D-5D5C5E7BE967}"/>
              </a:ext>
            </a:extLst>
          </p:cNvPr>
          <p:cNvPicPr>
            <a:picLocks noChangeAspect="1"/>
          </p:cNvPicPr>
          <p:nvPr/>
        </p:nvPicPr>
        <p:blipFill rotWithShape="1">
          <a:blip r:embed="rId3"/>
          <a:srcRect b="50407"/>
          <a:stretch/>
        </p:blipFill>
        <p:spPr>
          <a:xfrm>
            <a:off x="4871412" y="1921215"/>
            <a:ext cx="5023971" cy="2076854"/>
          </a:xfrm>
          <a:prstGeom prst="rect">
            <a:avLst/>
          </a:prstGeom>
        </p:spPr>
      </p:pic>
      <p:sp>
        <p:nvSpPr>
          <p:cNvPr id="7" name="TextBox 6">
            <a:extLst>
              <a:ext uri="{FF2B5EF4-FFF2-40B4-BE49-F238E27FC236}">
                <a16:creationId xmlns:a16="http://schemas.microsoft.com/office/drawing/2014/main" id="{CDAABB1C-713A-4812-90E1-E21828457CA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8" name="TextBox 7">
            <a:extLst>
              <a:ext uri="{FF2B5EF4-FFF2-40B4-BE49-F238E27FC236}">
                <a16:creationId xmlns:a16="http://schemas.microsoft.com/office/drawing/2014/main" id="{E05076CE-A0FD-4023-88EE-B5DD2F43925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9" name="TextBox 8">
            <a:extLst>
              <a:ext uri="{FF2B5EF4-FFF2-40B4-BE49-F238E27FC236}">
                <a16:creationId xmlns:a16="http://schemas.microsoft.com/office/drawing/2014/main" id="{C03F62AF-3FD5-43CA-9EF3-1B34915032B4}"/>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0" name="TextBox 9">
            <a:extLst>
              <a:ext uri="{FF2B5EF4-FFF2-40B4-BE49-F238E27FC236}">
                <a16:creationId xmlns:a16="http://schemas.microsoft.com/office/drawing/2014/main" id="{A2BCC6D5-1D8A-460B-A58E-7FAF7C3201A2}"/>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b="1" dirty="0"/>
              <a:t>EYEGLASSES</a:t>
            </a:r>
          </a:p>
        </p:txBody>
      </p:sp>
      <p:sp>
        <p:nvSpPr>
          <p:cNvPr id="11" name="TextBox 10">
            <a:extLst>
              <a:ext uri="{FF2B5EF4-FFF2-40B4-BE49-F238E27FC236}">
                <a16:creationId xmlns:a16="http://schemas.microsoft.com/office/drawing/2014/main" id="{B8D4D8EB-F918-4A59-8E5F-6995EFC7B2FC}"/>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2" name="TextBox 11">
            <a:extLst>
              <a:ext uri="{FF2B5EF4-FFF2-40B4-BE49-F238E27FC236}">
                <a16:creationId xmlns:a16="http://schemas.microsoft.com/office/drawing/2014/main" id="{93C5A053-2CBC-4671-ADD1-B5EDF216D90D}"/>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3" name="TextBox 12">
            <a:extLst>
              <a:ext uri="{FF2B5EF4-FFF2-40B4-BE49-F238E27FC236}">
                <a16:creationId xmlns:a16="http://schemas.microsoft.com/office/drawing/2014/main" id="{F44C5196-A29B-4195-B7B8-5BC2257CB1CA}"/>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a:extLst>
              <a:ext uri="{FF2B5EF4-FFF2-40B4-BE49-F238E27FC236}">
                <a16:creationId xmlns:a16="http://schemas.microsoft.com/office/drawing/2014/main" id="{69ACAB7C-3749-4A96-9F67-48D7E5652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850931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0E85-0D7D-4038-9402-90EBC4B90A35}"/>
              </a:ext>
            </a:extLst>
          </p:cNvPr>
          <p:cNvSpPr>
            <a:spLocks noGrp="1"/>
          </p:cNvSpPr>
          <p:nvPr>
            <p:ph type="title"/>
          </p:nvPr>
        </p:nvSpPr>
        <p:spPr/>
        <p:txBody>
          <a:bodyPr/>
          <a:lstStyle/>
          <a:p>
            <a:r>
              <a:rPr lang="en-US" b="1" dirty="0"/>
              <a:t>Eyeglasses Experiment</a:t>
            </a:r>
          </a:p>
        </p:txBody>
      </p:sp>
      <p:pic>
        <p:nvPicPr>
          <p:cNvPr id="4" name="Picture 3">
            <a:extLst>
              <a:ext uri="{FF2B5EF4-FFF2-40B4-BE49-F238E27FC236}">
                <a16:creationId xmlns:a16="http://schemas.microsoft.com/office/drawing/2014/main" id="{62B13D39-2073-4207-979D-4EE818A9BA19}"/>
              </a:ext>
            </a:extLst>
          </p:cNvPr>
          <p:cNvPicPr>
            <a:picLocks noChangeAspect="1"/>
          </p:cNvPicPr>
          <p:nvPr/>
        </p:nvPicPr>
        <p:blipFill rotWithShape="1">
          <a:blip r:embed="rId2"/>
          <a:srcRect r="66278" b="1937"/>
          <a:stretch/>
        </p:blipFill>
        <p:spPr>
          <a:xfrm>
            <a:off x="1174222" y="2699427"/>
            <a:ext cx="1060560" cy="2125492"/>
          </a:xfrm>
          <a:prstGeom prst="rect">
            <a:avLst/>
          </a:prstGeom>
        </p:spPr>
      </p:pic>
      <p:pic>
        <p:nvPicPr>
          <p:cNvPr id="5" name="Picture 4">
            <a:extLst>
              <a:ext uri="{FF2B5EF4-FFF2-40B4-BE49-F238E27FC236}">
                <a16:creationId xmlns:a16="http://schemas.microsoft.com/office/drawing/2014/main" id="{E670478D-306B-4226-B4B2-94331A7AC555}"/>
              </a:ext>
            </a:extLst>
          </p:cNvPr>
          <p:cNvPicPr>
            <a:picLocks noChangeAspect="1"/>
          </p:cNvPicPr>
          <p:nvPr/>
        </p:nvPicPr>
        <p:blipFill rotWithShape="1">
          <a:blip r:embed="rId2"/>
          <a:srcRect l="67458" b="1937"/>
          <a:stretch/>
        </p:blipFill>
        <p:spPr>
          <a:xfrm>
            <a:off x="2234782" y="2699427"/>
            <a:ext cx="1023435" cy="2125492"/>
          </a:xfrm>
          <a:prstGeom prst="rect">
            <a:avLst/>
          </a:prstGeom>
        </p:spPr>
      </p:pic>
      <p:pic>
        <p:nvPicPr>
          <p:cNvPr id="6" name="Picture 5">
            <a:extLst>
              <a:ext uri="{FF2B5EF4-FFF2-40B4-BE49-F238E27FC236}">
                <a16:creationId xmlns:a16="http://schemas.microsoft.com/office/drawing/2014/main" id="{DA997455-225F-466F-838D-5D5C5E7BE967}"/>
              </a:ext>
            </a:extLst>
          </p:cNvPr>
          <p:cNvPicPr>
            <a:picLocks noChangeAspect="1"/>
          </p:cNvPicPr>
          <p:nvPr/>
        </p:nvPicPr>
        <p:blipFill rotWithShape="1">
          <a:blip r:embed="rId3"/>
          <a:srcRect b="26364"/>
          <a:stretch/>
        </p:blipFill>
        <p:spPr>
          <a:xfrm>
            <a:off x="4871412" y="1921214"/>
            <a:ext cx="5023971" cy="3083667"/>
          </a:xfrm>
          <a:prstGeom prst="rect">
            <a:avLst/>
          </a:prstGeom>
        </p:spPr>
      </p:pic>
      <p:sp>
        <p:nvSpPr>
          <p:cNvPr id="7" name="TextBox 6">
            <a:extLst>
              <a:ext uri="{FF2B5EF4-FFF2-40B4-BE49-F238E27FC236}">
                <a16:creationId xmlns:a16="http://schemas.microsoft.com/office/drawing/2014/main" id="{CDAABB1C-713A-4812-90E1-E21828457CA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8" name="TextBox 7">
            <a:extLst>
              <a:ext uri="{FF2B5EF4-FFF2-40B4-BE49-F238E27FC236}">
                <a16:creationId xmlns:a16="http://schemas.microsoft.com/office/drawing/2014/main" id="{E05076CE-A0FD-4023-88EE-B5DD2F43925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9" name="TextBox 8">
            <a:extLst>
              <a:ext uri="{FF2B5EF4-FFF2-40B4-BE49-F238E27FC236}">
                <a16:creationId xmlns:a16="http://schemas.microsoft.com/office/drawing/2014/main" id="{C03F62AF-3FD5-43CA-9EF3-1B34915032B4}"/>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0" name="TextBox 9">
            <a:extLst>
              <a:ext uri="{FF2B5EF4-FFF2-40B4-BE49-F238E27FC236}">
                <a16:creationId xmlns:a16="http://schemas.microsoft.com/office/drawing/2014/main" id="{A2BCC6D5-1D8A-460B-A58E-7FAF7C3201A2}"/>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b="1" dirty="0"/>
              <a:t>EYEGLASSES</a:t>
            </a:r>
          </a:p>
        </p:txBody>
      </p:sp>
      <p:sp>
        <p:nvSpPr>
          <p:cNvPr id="11" name="TextBox 10">
            <a:extLst>
              <a:ext uri="{FF2B5EF4-FFF2-40B4-BE49-F238E27FC236}">
                <a16:creationId xmlns:a16="http://schemas.microsoft.com/office/drawing/2014/main" id="{B8D4D8EB-F918-4A59-8E5F-6995EFC7B2FC}"/>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2" name="TextBox 11">
            <a:extLst>
              <a:ext uri="{FF2B5EF4-FFF2-40B4-BE49-F238E27FC236}">
                <a16:creationId xmlns:a16="http://schemas.microsoft.com/office/drawing/2014/main" id="{93C5A053-2CBC-4671-ADD1-B5EDF216D90D}"/>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3" name="TextBox 12">
            <a:extLst>
              <a:ext uri="{FF2B5EF4-FFF2-40B4-BE49-F238E27FC236}">
                <a16:creationId xmlns:a16="http://schemas.microsoft.com/office/drawing/2014/main" id="{F44C5196-A29B-4195-B7B8-5BC2257CB1CA}"/>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a:extLst>
              <a:ext uri="{FF2B5EF4-FFF2-40B4-BE49-F238E27FC236}">
                <a16:creationId xmlns:a16="http://schemas.microsoft.com/office/drawing/2014/main" id="{69ACAB7C-3749-4A96-9F67-48D7E5652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421497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30E85-0D7D-4038-9402-90EBC4B90A35}"/>
              </a:ext>
            </a:extLst>
          </p:cNvPr>
          <p:cNvSpPr>
            <a:spLocks noGrp="1"/>
          </p:cNvSpPr>
          <p:nvPr>
            <p:ph type="title"/>
          </p:nvPr>
        </p:nvSpPr>
        <p:spPr/>
        <p:txBody>
          <a:bodyPr/>
          <a:lstStyle/>
          <a:p>
            <a:r>
              <a:rPr lang="en-US" b="1" dirty="0"/>
              <a:t>Eyeglasses Experiment</a:t>
            </a:r>
          </a:p>
        </p:txBody>
      </p:sp>
      <p:pic>
        <p:nvPicPr>
          <p:cNvPr id="4" name="Picture 3">
            <a:extLst>
              <a:ext uri="{FF2B5EF4-FFF2-40B4-BE49-F238E27FC236}">
                <a16:creationId xmlns:a16="http://schemas.microsoft.com/office/drawing/2014/main" id="{62B13D39-2073-4207-979D-4EE818A9BA19}"/>
              </a:ext>
            </a:extLst>
          </p:cNvPr>
          <p:cNvPicPr>
            <a:picLocks noChangeAspect="1"/>
          </p:cNvPicPr>
          <p:nvPr/>
        </p:nvPicPr>
        <p:blipFill rotWithShape="1">
          <a:blip r:embed="rId2"/>
          <a:srcRect r="66278" b="1937"/>
          <a:stretch/>
        </p:blipFill>
        <p:spPr>
          <a:xfrm>
            <a:off x="1174222" y="2699427"/>
            <a:ext cx="1060560" cy="2125492"/>
          </a:xfrm>
          <a:prstGeom prst="rect">
            <a:avLst/>
          </a:prstGeom>
        </p:spPr>
      </p:pic>
      <p:pic>
        <p:nvPicPr>
          <p:cNvPr id="5" name="Picture 4">
            <a:extLst>
              <a:ext uri="{FF2B5EF4-FFF2-40B4-BE49-F238E27FC236}">
                <a16:creationId xmlns:a16="http://schemas.microsoft.com/office/drawing/2014/main" id="{E670478D-306B-4226-B4B2-94331A7AC555}"/>
              </a:ext>
            </a:extLst>
          </p:cNvPr>
          <p:cNvPicPr>
            <a:picLocks noChangeAspect="1"/>
          </p:cNvPicPr>
          <p:nvPr/>
        </p:nvPicPr>
        <p:blipFill rotWithShape="1">
          <a:blip r:embed="rId2"/>
          <a:srcRect l="67458" b="1937"/>
          <a:stretch/>
        </p:blipFill>
        <p:spPr>
          <a:xfrm>
            <a:off x="2234782" y="2699427"/>
            <a:ext cx="1023435" cy="2125492"/>
          </a:xfrm>
          <a:prstGeom prst="rect">
            <a:avLst/>
          </a:prstGeom>
        </p:spPr>
      </p:pic>
      <p:pic>
        <p:nvPicPr>
          <p:cNvPr id="6" name="Picture 5">
            <a:extLst>
              <a:ext uri="{FF2B5EF4-FFF2-40B4-BE49-F238E27FC236}">
                <a16:creationId xmlns:a16="http://schemas.microsoft.com/office/drawing/2014/main" id="{DA997455-225F-466F-838D-5D5C5E7BE967}"/>
              </a:ext>
            </a:extLst>
          </p:cNvPr>
          <p:cNvPicPr>
            <a:picLocks noChangeAspect="1"/>
          </p:cNvPicPr>
          <p:nvPr/>
        </p:nvPicPr>
        <p:blipFill>
          <a:blip r:embed="rId3"/>
          <a:stretch>
            <a:fillRect/>
          </a:stretch>
        </p:blipFill>
        <p:spPr>
          <a:xfrm>
            <a:off x="4871412" y="1921214"/>
            <a:ext cx="5023971" cy="4187757"/>
          </a:xfrm>
          <a:prstGeom prst="rect">
            <a:avLst/>
          </a:prstGeom>
        </p:spPr>
      </p:pic>
      <p:sp>
        <p:nvSpPr>
          <p:cNvPr id="7" name="TextBox 6">
            <a:extLst>
              <a:ext uri="{FF2B5EF4-FFF2-40B4-BE49-F238E27FC236}">
                <a16:creationId xmlns:a16="http://schemas.microsoft.com/office/drawing/2014/main" id="{CDAABB1C-713A-4812-90E1-E21828457CA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8" name="TextBox 7">
            <a:extLst>
              <a:ext uri="{FF2B5EF4-FFF2-40B4-BE49-F238E27FC236}">
                <a16:creationId xmlns:a16="http://schemas.microsoft.com/office/drawing/2014/main" id="{E05076CE-A0FD-4023-88EE-B5DD2F439253}"/>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9" name="TextBox 8">
            <a:extLst>
              <a:ext uri="{FF2B5EF4-FFF2-40B4-BE49-F238E27FC236}">
                <a16:creationId xmlns:a16="http://schemas.microsoft.com/office/drawing/2014/main" id="{C03F62AF-3FD5-43CA-9EF3-1B34915032B4}"/>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0" name="TextBox 9">
            <a:extLst>
              <a:ext uri="{FF2B5EF4-FFF2-40B4-BE49-F238E27FC236}">
                <a16:creationId xmlns:a16="http://schemas.microsoft.com/office/drawing/2014/main" id="{A2BCC6D5-1D8A-460B-A58E-7FAF7C3201A2}"/>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b="1" dirty="0"/>
              <a:t>EYEGLASSES</a:t>
            </a:r>
          </a:p>
        </p:txBody>
      </p:sp>
      <p:sp>
        <p:nvSpPr>
          <p:cNvPr id="11" name="TextBox 10">
            <a:extLst>
              <a:ext uri="{FF2B5EF4-FFF2-40B4-BE49-F238E27FC236}">
                <a16:creationId xmlns:a16="http://schemas.microsoft.com/office/drawing/2014/main" id="{B8D4D8EB-F918-4A59-8E5F-6995EFC7B2FC}"/>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2" name="TextBox 11">
            <a:extLst>
              <a:ext uri="{FF2B5EF4-FFF2-40B4-BE49-F238E27FC236}">
                <a16:creationId xmlns:a16="http://schemas.microsoft.com/office/drawing/2014/main" id="{93C5A053-2CBC-4671-ADD1-B5EDF216D90D}"/>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3" name="TextBox 12">
            <a:extLst>
              <a:ext uri="{FF2B5EF4-FFF2-40B4-BE49-F238E27FC236}">
                <a16:creationId xmlns:a16="http://schemas.microsoft.com/office/drawing/2014/main" id="{F44C5196-A29B-4195-B7B8-5BC2257CB1CA}"/>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a:extLst>
              <a:ext uri="{FF2B5EF4-FFF2-40B4-BE49-F238E27FC236}">
                <a16:creationId xmlns:a16="http://schemas.microsoft.com/office/drawing/2014/main" id="{69ACAB7C-3749-4A96-9F67-48D7E5652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42202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2067-527B-4A89-A227-8F1B32DE20F8}"/>
              </a:ext>
            </a:extLst>
          </p:cNvPr>
          <p:cNvSpPr>
            <a:spLocks noGrp="1"/>
          </p:cNvSpPr>
          <p:nvPr>
            <p:ph type="title"/>
          </p:nvPr>
        </p:nvSpPr>
        <p:spPr/>
        <p:txBody>
          <a:bodyPr/>
          <a:lstStyle/>
          <a:p>
            <a:r>
              <a:rPr lang="en-US" dirty="0"/>
              <a:t>True Anomaly Experiments</a:t>
            </a:r>
          </a:p>
        </p:txBody>
      </p:sp>
      <p:sp>
        <p:nvSpPr>
          <p:cNvPr id="3" name="Content Placeholder 2">
            <a:extLst>
              <a:ext uri="{FF2B5EF4-FFF2-40B4-BE49-F238E27FC236}">
                <a16:creationId xmlns:a16="http://schemas.microsoft.com/office/drawing/2014/main" id="{9851CF54-C9F7-42F0-8EB3-26F47A6B0AE0}"/>
              </a:ext>
            </a:extLst>
          </p:cNvPr>
          <p:cNvSpPr>
            <a:spLocks noGrp="1"/>
          </p:cNvSpPr>
          <p:nvPr>
            <p:ph idx="1"/>
          </p:nvPr>
        </p:nvSpPr>
        <p:spPr/>
        <p:txBody>
          <a:bodyPr/>
          <a:lstStyle/>
          <a:p>
            <a:pPr>
              <a:lnSpc>
                <a:spcPct val="150000"/>
              </a:lnSpc>
            </a:pPr>
            <a:r>
              <a:rPr lang="en-US" dirty="0"/>
              <a:t>Analogous approach to Deep Sets [2]</a:t>
            </a:r>
          </a:p>
        </p:txBody>
      </p:sp>
      <p:sp>
        <p:nvSpPr>
          <p:cNvPr id="4" name="TextBox 3">
            <a:extLst>
              <a:ext uri="{FF2B5EF4-FFF2-40B4-BE49-F238E27FC236}">
                <a16:creationId xmlns:a16="http://schemas.microsoft.com/office/drawing/2014/main" id="{7F885833-3F0B-4BC2-8BF5-335221AED82D}"/>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C271CEE-A467-4224-9FE4-4376A03297C8}"/>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BF681EC2-AEF5-4E7C-9D6F-3EB846814340}"/>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2584351B-AF4E-485F-A113-BC7CD9F0B6D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273003CF-8375-4C23-9AB1-F4005612F8C7}"/>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9" name="TextBox 8">
            <a:extLst>
              <a:ext uri="{FF2B5EF4-FFF2-40B4-BE49-F238E27FC236}">
                <a16:creationId xmlns:a16="http://schemas.microsoft.com/office/drawing/2014/main" id="{04ADF723-AA92-49C9-AF4B-18E924253D42}"/>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AB1D4017-6C32-4718-ABF0-7257D5AAAA9A}"/>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1" name="Picture 10">
            <a:extLst>
              <a:ext uri="{FF2B5EF4-FFF2-40B4-BE49-F238E27FC236}">
                <a16:creationId xmlns:a16="http://schemas.microsoft.com/office/drawing/2014/main" id="{E2015CCD-0259-4EA7-A070-4DE4968E7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2" name="Rectangle 11">
            <a:extLst>
              <a:ext uri="{FF2B5EF4-FFF2-40B4-BE49-F238E27FC236}">
                <a16:creationId xmlns:a16="http://schemas.microsoft.com/office/drawing/2014/main" id="{C1628372-516F-47E7-82E7-F42A6649D866}"/>
              </a:ext>
            </a:extLst>
          </p:cNvPr>
          <p:cNvSpPr/>
          <p:nvPr/>
        </p:nvSpPr>
        <p:spPr>
          <a:xfrm>
            <a:off x="564282" y="6158517"/>
            <a:ext cx="4179349" cy="338554"/>
          </a:xfrm>
          <a:prstGeom prst="rect">
            <a:avLst/>
          </a:prstGeom>
        </p:spPr>
        <p:txBody>
          <a:bodyPr wrap="none">
            <a:spAutoFit/>
          </a:bodyPr>
          <a:lstStyle/>
          <a:p>
            <a:r>
              <a:rPr lang="en-US" sz="1600" dirty="0"/>
              <a:t>2. Zaheer, Manzil, et al. "Deep sets." NIPS 2017. </a:t>
            </a:r>
          </a:p>
        </p:txBody>
      </p:sp>
    </p:spTree>
    <p:extLst>
      <p:ext uri="{BB962C8B-B14F-4D97-AF65-F5344CB8AC3E}">
        <p14:creationId xmlns:p14="http://schemas.microsoft.com/office/powerpoint/2010/main" val="2218399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2067-527B-4A89-A227-8F1B32DE20F8}"/>
              </a:ext>
            </a:extLst>
          </p:cNvPr>
          <p:cNvSpPr>
            <a:spLocks noGrp="1"/>
          </p:cNvSpPr>
          <p:nvPr>
            <p:ph type="title"/>
          </p:nvPr>
        </p:nvSpPr>
        <p:spPr/>
        <p:txBody>
          <a:bodyPr/>
          <a:lstStyle/>
          <a:p>
            <a:r>
              <a:rPr lang="en-US" dirty="0"/>
              <a:t>True Anomaly Experiments</a:t>
            </a:r>
          </a:p>
        </p:txBody>
      </p:sp>
      <p:sp>
        <p:nvSpPr>
          <p:cNvPr id="3" name="Content Placeholder 2">
            <a:extLst>
              <a:ext uri="{FF2B5EF4-FFF2-40B4-BE49-F238E27FC236}">
                <a16:creationId xmlns:a16="http://schemas.microsoft.com/office/drawing/2014/main" id="{9851CF54-C9F7-42F0-8EB3-26F47A6B0AE0}"/>
              </a:ext>
            </a:extLst>
          </p:cNvPr>
          <p:cNvSpPr>
            <a:spLocks noGrp="1"/>
          </p:cNvSpPr>
          <p:nvPr>
            <p:ph idx="1"/>
          </p:nvPr>
        </p:nvSpPr>
        <p:spPr/>
        <p:txBody>
          <a:bodyPr/>
          <a:lstStyle/>
          <a:p>
            <a:pPr>
              <a:lnSpc>
                <a:spcPct val="150000"/>
              </a:lnSpc>
            </a:pPr>
            <a:r>
              <a:rPr lang="en-US" dirty="0"/>
              <a:t>Analogous approach to Deep Sets [2]</a:t>
            </a:r>
          </a:p>
          <a:p>
            <a:pPr>
              <a:lnSpc>
                <a:spcPct val="150000"/>
              </a:lnSpc>
            </a:pPr>
            <a:r>
              <a:rPr lang="en-US" dirty="0"/>
              <a:t>One anomaly shuffled with n-1 non anomalous images</a:t>
            </a:r>
          </a:p>
        </p:txBody>
      </p:sp>
      <p:sp>
        <p:nvSpPr>
          <p:cNvPr id="4" name="TextBox 3">
            <a:extLst>
              <a:ext uri="{FF2B5EF4-FFF2-40B4-BE49-F238E27FC236}">
                <a16:creationId xmlns:a16="http://schemas.microsoft.com/office/drawing/2014/main" id="{7F885833-3F0B-4BC2-8BF5-335221AED82D}"/>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C271CEE-A467-4224-9FE4-4376A03297C8}"/>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BF681EC2-AEF5-4E7C-9D6F-3EB846814340}"/>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2584351B-AF4E-485F-A113-BC7CD9F0B6D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273003CF-8375-4C23-9AB1-F4005612F8C7}"/>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9" name="TextBox 8">
            <a:extLst>
              <a:ext uri="{FF2B5EF4-FFF2-40B4-BE49-F238E27FC236}">
                <a16:creationId xmlns:a16="http://schemas.microsoft.com/office/drawing/2014/main" id="{04ADF723-AA92-49C9-AF4B-18E924253D42}"/>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AB1D4017-6C32-4718-ABF0-7257D5AAAA9A}"/>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1" name="Picture 10">
            <a:extLst>
              <a:ext uri="{FF2B5EF4-FFF2-40B4-BE49-F238E27FC236}">
                <a16:creationId xmlns:a16="http://schemas.microsoft.com/office/drawing/2014/main" id="{7760565C-CAC1-4CEB-9744-BB5097456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2" name="Rectangle 11">
            <a:extLst>
              <a:ext uri="{FF2B5EF4-FFF2-40B4-BE49-F238E27FC236}">
                <a16:creationId xmlns:a16="http://schemas.microsoft.com/office/drawing/2014/main" id="{4CB61B97-DAD5-421E-B3E3-47D78E5AAC45}"/>
              </a:ext>
            </a:extLst>
          </p:cNvPr>
          <p:cNvSpPr/>
          <p:nvPr/>
        </p:nvSpPr>
        <p:spPr>
          <a:xfrm>
            <a:off x="564282" y="6158517"/>
            <a:ext cx="4179349" cy="338554"/>
          </a:xfrm>
          <a:prstGeom prst="rect">
            <a:avLst/>
          </a:prstGeom>
        </p:spPr>
        <p:txBody>
          <a:bodyPr wrap="none">
            <a:spAutoFit/>
          </a:bodyPr>
          <a:lstStyle/>
          <a:p>
            <a:r>
              <a:rPr lang="en-US" sz="1600" dirty="0"/>
              <a:t>2. Zaheer, Manzil, et al. "Deep sets." NIPS 2017. </a:t>
            </a:r>
          </a:p>
        </p:txBody>
      </p:sp>
    </p:spTree>
    <p:extLst>
      <p:ext uri="{BB962C8B-B14F-4D97-AF65-F5344CB8AC3E}">
        <p14:creationId xmlns:p14="http://schemas.microsoft.com/office/powerpoint/2010/main" val="3945883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2067-527B-4A89-A227-8F1B32DE20F8}"/>
              </a:ext>
            </a:extLst>
          </p:cNvPr>
          <p:cNvSpPr>
            <a:spLocks noGrp="1"/>
          </p:cNvSpPr>
          <p:nvPr>
            <p:ph type="title"/>
          </p:nvPr>
        </p:nvSpPr>
        <p:spPr/>
        <p:txBody>
          <a:bodyPr/>
          <a:lstStyle/>
          <a:p>
            <a:r>
              <a:rPr lang="en-US" dirty="0"/>
              <a:t>True Anomaly Experiments</a:t>
            </a:r>
          </a:p>
        </p:txBody>
      </p:sp>
      <p:sp>
        <p:nvSpPr>
          <p:cNvPr id="3" name="Content Placeholder 2">
            <a:extLst>
              <a:ext uri="{FF2B5EF4-FFF2-40B4-BE49-F238E27FC236}">
                <a16:creationId xmlns:a16="http://schemas.microsoft.com/office/drawing/2014/main" id="{9851CF54-C9F7-42F0-8EB3-26F47A6B0AE0}"/>
              </a:ext>
            </a:extLst>
          </p:cNvPr>
          <p:cNvSpPr>
            <a:spLocks noGrp="1"/>
          </p:cNvSpPr>
          <p:nvPr>
            <p:ph idx="1"/>
          </p:nvPr>
        </p:nvSpPr>
        <p:spPr/>
        <p:txBody>
          <a:bodyPr/>
          <a:lstStyle/>
          <a:p>
            <a:pPr>
              <a:lnSpc>
                <a:spcPct val="150000"/>
              </a:lnSpc>
            </a:pPr>
            <a:r>
              <a:rPr lang="en-US" dirty="0"/>
              <a:t>Analogous approach to Deep Sets [2]</a:t>
            </a:r>
          </a:p>
          <a:p>
            <a:pPr>
              <a:lnSpc>
                <a:spcPct val="150000"/>
              </a:lnSpc>
            </a:pPr>
            <a:r>
              <a:rPr lang="en-US" dirty="0"/>
              <a:t>One anomaly shuffled with n-1 non anomalous images</a:t>
            </a:r>
          </a:p>
          <a:p>
            <a:pPr>
              <a:lnSpc>
                <a:spcPct val="150000"/>
              </a:lnSpc>
            </a:pPr>
            <a:r>
              <a:rPr lang="en-US" dirty="0"/>
              <a:t>Recall@1, Recall@5, Recall@10, and Mean Rank</a:t>
            </a:r>
          </a:p>
        </p:txBody>
      </p:sp>
      <p:sp>
        <p:nvSpPr>
          <p:cNvPr id="4" name="TextBox 3">
            <a:extLst>
              <a:ext uri="{FF2B5EF4-FFF2-40B4-BE49-F238E27FC236}">
                <a16:creationId xmlns:a16="http://schemas.microsoft.com/office/drawing/2014/main" id="{7F885833-3F0B-4BC2-8BF5-335221AED82D}"/>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C271CEE-A467-4224-9FE4-4376A03297C8}"/>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BF681EC2-AEF5-4E7C-9D6F-3EB846814340}"/>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2584351B-AF4E-485F-A113-BC7CD9F0B6D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273003CF-8375-4C23-9AB1-F4005612F8C7}"/>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9" name="TextBox 8">
            <a:extLst>
              <a:ext uri="{FF2B5EF4-FFF2-40B4-BE49-F238E27FC236}">
                <a16:creationId xmlns:a16="http://schemas.microsoft.com/office/drawing/2014/main" id="{04ADF723-AA92-49C9-AF4B-18E924253D42}"/>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AB1D4017-6C32-4718-ABF0-7257D5AAAA9A}"/>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1" name="Picture 10">
            <a:extLst>
              <a:ext uri="{FF2B5EF4-FFF2-40B4-BE49-F238E27FC236}">
                <a16:creationId xmlns:a16="http://schemas.microsoft.com/office/drawing/2014/main" id="{7B5F7141-F3C2-4BD8-94CE-C4DA2CADB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2" name="Rectangle 11">
            <a:extLst>
              <a:ext uri="{FF2B5EF4-FFF2-40B4-BE49-F238E27FC236}">
                <a16:creationId xmlns:a16="http://schemas.microsoft.com/office/drawing/2014/main" id="{0CEF0FB5-72D0-451D-B93F-BA18E204D149}"/>
              </a:ext>
            </a:extLst>
          </p:cNvPr>
          <p:cNvSpPr/>
          <p:nvPr/>
        </p:nvSpPr>
        <p:spPr>
          <a:xfrm>
            <a:off x="564282" y="6158517"/>
            <a:ext cx="4179349" cy="338554"/>
          </a:xfrm>
          <a:prstGeom prst="rect">
            <a:avLst/>
          </a:prstGeom>
        </p:spPr>
        <p:txBody>
          <a:bodyPr wrap="none">
            <a:spAutoFit/>
          </a:bodyPr>
          <a:lstStyle/>
          <a:p>
            <a:r>
              <a:rPr lang="en-US" sz="1600" dirty="0"/>
              <a:t>2. Zaheer, Manzil, et al. "Deep sets." NIPS 2017. </a:t>
            </a:r>
          </a:p>
        </p:txBody>
      </p:sp>
    </p:spTree>
    <p:extLst>
      <p:ext uri="{BB962C8B-B14F-4D97-AF65-F5344CB8AC3E}">
        <p14:creationId xmlns:p14="http://schemas.microsoft.com/office/powerpoint/2010/main" val="3988135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2067-527B-4A89-A227-8F1B32DE20F8}"/>
              </a:ext>
            </a:extLst>
          </p:cNvPr>
          <p:cNvSpPr>
            <a:spLocks noGrp="1"/>
          </p:cNvSpPr>
          <p:nvPr>
            <p:ph type="title"/>
          </p:nvPr>
        </p:nvSpPr>
        <p:spPr/>
        <p:txBody>
          <a:bodyPr/>
          <a:lstStyle/>
          <a:p>
            <a:r>
              <a:rPr lang="en-US" dirty="0"/>
              <a:t>True Anomaly Experiments</a:t>
            </a:r>
          </a:p>
        </p:txBody>
      </p:sp>
      <p:sp>
        <p:nvSpPr>
          <p:cNvPr id="3" name="Content Placeholder 2">
            <a:extLst>
              <a:ext uri="{FF2B5EF4-FFF2-40B4-BE49-F238E27FC236}">
                <a16:creationId xmlns:a16="http://schemas.microsoft.com/office/drawing/2014/main" id="{9851CF54-C9F7-42F0-8EB3-26F47A6B0AE0}"/>
              </a:ext>
            </a:extLst>
          </p:cNvPr>
          <p:cNvSpPr>
            <a:spLocks noGrp="1"/>
          </p:cNvSpPr>
          <p:nvPr>
            <p:ph idx="1"/>
          </p:nvPr>
        </p:nvSpPr>
        <p:spPr/>
        <p:txBody>
          <a:bodyPr/>
          <a:lstStyle/>
          <a:p>
            <a:pPr>
              <a:lnSpc>
                <a:spcPct val="150000"/>
              </a:lnSpc>
            </a:pPr>
            <a:r>
              <a:rPr lang="en-US" dirty="0"/>
              <a:t>Analogous approach to Deep Sets [2]</a:t>
            </a:r>
          </a:p>
          <a:p>
            <a:pPr>
              <a:lnSpc>
                <a:spcPct val="150000"/>
              </a:lnSpc>
            </a:pPr>
            <a:r>
              <a:rPr lang="en-US" dirty="0"/>
              <a:t>One anomaly shuffled with n-1 non anomalous images</a:t>
            </a:r>
          </a:p>
          <a:p>
            <a:pPr>
              <a:lnSpc>
                <a:spcPct val="150000"/>
              </a:lnSpc>
            </a:pPr>
            <a:r>
              <a:rPr lang="en-US" dirty="0"/>
              <a:t>Recall@1, Recall@5, Recall@10, and Mean Rank</a:t>
            </a:r>
          </a:p>
          <a:p>
            <a:pPr>
              <a:lnSpc>
                <a:spcPct val="150000"/>
              </a:lnSpc>
            </a:pPr>
            <a:r>
              <a:rPr lang="en-US" dirty="0"/>
              <a:t>Set size n=16 to n=300</a:t>
            </a:r>
          </a:p>
        </p:txBody>
      </p:sp>
      <p:sp>
        <p:nvSpPr>
          <p:cNvPr id="4" name="TextBox 3">
            <a:extLst>
              <a:ext uri="{FF2B5EF4-FFF2-40B4-BE49-F238E27FC236}">
                <a16:creationId xmlns:a16="http://schemas.microsoft.com/office/drawing/2014/main" id="{7F885833-3F0B-4BC2-8BF5-335221AED82D}"/>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C271CEE-A467-4224-9FE4-4376A03297C8}"/>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BF681EC2-AEF5-4E7C-9D6F-3EB846814340}"/>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2584351B-AF4E-485F-A113-BC7CD9F0B6DD}"/>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273003CF-8375-4C23-9AB1-F4005612F8C7}"/>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9" name="TextBox 8">
            <a:extLst>
              <a:ext uri="{FF2B5EF4-FFF2-40B4-BE49-F238E27FC236}">
                <a16:creationId xmlns:a16="http://schemas.microsoft.com/office/drawing/2014/main" id="{04ADF723-AA92-49C9-AF4B-18E924253D42}"/>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AB1D4017-6C32-4718-ABF0-7257D5AAAA9A}"/>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1" name="Picture 10">
            <a:extLst>
              <a:ext uri="{FF2B5EF4-FFF2-40B4-BE49-F238E27FC236}">
                <a16:creationId xmlns:a16="http://schemas.microsoft.com/office/drawing/2014/main" id="{62C110BF-7C51-487D-A36D-51D6D6D13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2" name="Rectangle 11">
            <a:extLst>
              <a:ext uri="{FF2B5EF4-FFF2-40B4-BE49-F238E27FC236}">
                <a16:creationId xmlns:a16="http://schemas.microsoft.com/office/drawing/2014/main" id="{9297A9AB-5987-48F4-8A70-5EEE7A532E0B}"/>
              </a:ext>
            </a:extLst>
          </p:cNvPr>
          <p:cNvSpPr/>
          <p:nvPr/>
        </p:nvSpPr>
        <p:spPr>
          <a:xfrm>
            <a:off x="564282" y="6158517"/>
            <a:ext cx="4179349" cy="338554"/>
          </a:xfrm>
          <a:prstGeom prst="rect">
            <a:avLst/>
          </a:prstGeom>
        </p:spPr>
        <p:txBody>
          <a:bodyPr wrap="none">
            <a:spAutoFit/>
          </a:bodyPr>
          <a:lstStyle/>
          <a:p>
            <a:r>
              <a:rPr lang="en-US" sz="1600" dirty="0"/>
              <a:t>2. Zaheer, Manzil, et al. "Deep sets." NIPS 2017. </a:t>
            </a:r>
          </a:p>
        </p:txBody>
      </p:sp>
    </p:spTree>
    <p:extLst>
      <p:ext uri="{BB962C8B-B14F-4D97-AF65-F5344CB8AC3E}">
        <p14:creationId xmlns:p14="http://schemas.microsoft.com/office/powerpoint/2010/main" val="1438674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graphicFrame>
        <p:nvGraphicFramePr>
          <p:cNvPr id="11" name="Chart 10">
            <a:extLst>
              <a:ext uri="{FF2B5EF4-FFF2-40B4-BE49-F238E27FC236}">
                <a16:creationId xmlns:a16="http://schemas.microsoft.com/office/drawing/2014/main" id="{299417A7-CE21-411B-A16E-D8965AE442D1}"/>
              </a:ext>
            </a:extLst>
          </p:cNvPr>
          <p:cNvGraphicFramePr>
            <a:graphicFrameLocks/>
          </p:cNvGraphicFramePr>
          <p:nvPr>
            <p:extLst>
              <p:ext uri="{D42A27DB-BD31-4B8C-83A1-F6EECF244321}">
                <p14:modId xmlns:p14="http://schemas.microsoft.com/office/powerpoint/2010/main" val="3324572996"/>
              </p:ext>
            </p:extLst>
          </p:nvPr>
        </p:nvGraphicFramePr>
        <p:xfrm>
          <a:off x="5957137" y="1343222"/>
          <a:ext cx="4694046" cy="5129630"/>
        </p:xfrm>
        <a:graphic>
          <a:graphicData uri="http://schemas.openxmlformats.org/drawingml/2006/chart">
            <c:chart xmlns:c="http://schemas.openxmlformats.org/drawingml/2006/chart" xmlns:r="http://schemas.openxmlformats.org/officeDocument/2006/relationships" r:id="rId3"/>
          </a:graphicData>
        </a:graphic>
      </p:graphicFrame>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True Anomaly Experiments</a:t>
            </a:r>
          </a:p>
        </p:txBody>
      </p:sp>
      <p:pic>
        <p:nvPicPr>
          <p:cNvPr id="13" name="Picture 12">
            <a:extLst>
              <a:ext uri="{FF2B5EF4-FFF2-40B4-BE49-F238E27FC236}">
                <a16:creationId xmlns:a16="http://schemas.microsoft.com/office/drawing/2014/main" id="{FD631FA6-B324-4E2B-ACE7-6C97E2541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graphicFrame>
        <p:nvGraphicFramePr>
          <p:cNvPr id="16" name="Chart 15">
            <a:extLst>
              <a:ext uri="{FF2B5EF4-FFF2-40B4-BE49-F238E27FC236}">
                <a16:creationId xmlns:a16="http://schemas.microsoft.com/office/drawing/2014/main" id="{2627DB64-CDFE-438D-AD14-F7AD8A57FE76}"/>
              </a:ext>
            </a:extLst>
          </p:cNvPr>
          <p:cNvGraphicFramePr>
            <a:graphicFrameLocks/>
          </p:cNvGraphicFramePr>
          <p:nvPr>
            <p:extLst>
              <p:ext uri="{D42A27DB-BD31-4B8C-83A1-F6EECF244321}">
                <p14:modId xmlns:p14="http://schemas.microsoft.com/office/powerpoint/2010/main" val="1426027312"/>
              </p:ext>
            </p:extLst>
          </p:nvPr>
        </p:nvGraphicFramePr>
        <p:xfrm>
          <a:off x="955320" y="1363241"/>
          <a:ext cx="4603678" cy="51296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63115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graphicFrame>
        <p:nvGraphicFramePr>
          <p:cNvPr id="11" name="Chart 10">
            <a:extLst>
              <a:ext uri="{FF2B5EF4-FFF2-40B4-BE49-F238E27FC236}">
                <a16:creationId xmlns:a16="http://schemas.microsoft.com/office/drawing/2014/main" id="{299417A7-CE21-411B-A16E-D8965AE442D1}"/>
              </a:ext>
            </a:extLst>
          </p:cNvPr>
          <p:cNvGraphicFramePr>
            <a:graphicFrameLocks/>
          </p:cNvGraphicFramePr>
          <p:nvPr>
            <p:extLst/>
          </p:nvPr>
        </p:nvGraphicFramePr>
        <p:xfrm>
          <a:off x="5957137" y="1343222"/>
          <a:ext cx="4694046" cy="5129630"/>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True Anomaly Experiments</a:t>
            </a:r>
          </a:p>
        </p:txBody>
      </p:sp>
      <p:pic>
        <p:nvPicPr>
          <p:cNvPr id="13" name="Picture 12">
            <a:extLst>
              <a:ext uri="{FF2B5EF4-FFF2-40B4-BE49-F238E27FC236}">
                <a16:creationId xmlns:a16="http://schemas.microsoft.com/office/drawing/2014/main" id="{FD631FA6-B324-4E2B-ACE7-6C97E2541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graphicFrame>
        <p:nvGraphicFramePr>
          <p:cNvPr id="14" name="Chart 13">
            <a:extLst>
              <a:ext uri="{FF2B5EF4-FFF2-40B4-BE49-F238E27FC236}">
                <a16:creationId xmlns:a16="http://schemas.microsoft.com/office/drawing/2014/main" id="{23DB82EE-986A-413C-88C3-4775CBB7BF76}"/>
              </a:ext>
            </a:extLst>
          </p:cNvPr>
          <p:cNvGraphicFramePr>
            <a:graphicFrameLocks/>
          </p:cNvGraphicFramePr>
          <p:nvPr>
            <p:extLst>
              <p:ext uri="{D42A27DB-BD31-4B8C-83A1-F6EECF244321}">
                <p14:modId xmlns:p14="http://schemas.microsoft.com/office/powerpoint/2010/main" val="577475026"/>
              </p:ext>
            </p:extLst>
          </p:nvPr>
        </p:nvGraphicFramePr>
        <p:xfrm>
          <a:off x="955320" y="1363241"/>
          <a:ext cx="4603678" cy="512963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75044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graphicFrame>
        <p:nvGraphicFramePr>
          <p:cNvPr id="11" name="Chart 10">
            <a:extLst>
              <a:ext uri="{FF2B5EF4-FFF2-40B4-BE49-F238E27FC236}">
                <a16:creationId xmlns:a16="http://schemas.microsoft.com/office/drawing/2014/main" id="{299417A7-CE21-411B-A16E-D8965AE442D1}"/>
              </a:ext>
            </a:extLst>
          </p:cNvPr>
          <p:cNvGraphicFramePr>
            <a:graphicFrameLocks/>
          </p:cNvGraphicFramePr>
          <p:nvPr>
            <p:extLst/>
          </p:nvPr>
        </p:nvGraphicFramePr>
        <p:xfrm>
          <a:off x="5957137" y="1343222"/>
          <a:ext cx="4694046" cy="5129630"/>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True Anomaly Experiments</a:t>
            </a:r>
          </a:p>
        </p:txBody>
      </p:sp>
      <p:pic>
        <p:nvPicPr>
          <p:cNvPr id="13" name="Picture 12">
            <a:extLst>
              <a:ext uri="{FF2B5EF4-FFF2-40B4-BE49-F238E27FC236}">
                <a16:creationId xmlns:a16="http://schemas.microsoft.com/office/drawing/2014/main" id="{FD631FA6-B324-4E2B-ACE7-6C97E2541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graphicFrame>
        <p:nvGraphicFramePr>
          <p:cNvPr id="14" name="Chart 13">
            <a:extLst>
              <a:ext uri="{FF2B5EF4-FFF2-40B4-BE49-F238E27FC236}">
                <a16:creationId xmlns:a16="http://schemas.microsoft.com/office/drawing/2014/main" id="{23DB82EE-986A-413C-88C3-4775CBB7BF76}"/>
              </a:ext>
            </a:extLst>
          </p:cNvPr>
          <p:cNvGraphicFramePr>
            <a:graphicFrameLocks/>
          </p:cNvGraphicFramePr>
          <p:nvPr/>
        </p:nvGraphicFramePr>
        <p:xfrm>
          <a:off x="955320" y="1363241"/>
          <a:ext cx="4603678" cy="512963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94809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4585-85F7-4675-BC54-BBC72431A2AD}"/>
              </a:ext>
            </a:extLst>
          </p:cNvPr>
          <p:cNvSpPr>
            <a:spLocks noGrp="1"/>
          </p:cNvSpPr>
          <p:nvPr>
            <p:ph type="title"/>
          </p:nvPr>
        </p:nvSpPr>
        <p:spPr/>
        <p:txBody>
          <a:bodyPr/>
          <a:lstStyle/>
          <a:p>
            <a:r>
              <a:rPr lang="en-US" b="1" dirty="0"/>
              <a:t>Anomaly Detection in Literature</a:t>
            </a:r>
          </a:p>
        </p:txBody>
      </p:sp>
      <p:sp>
        <p:nvSpPr>
          <p:cNvPr id="3" name="Content Placeholder 2">
            <a:extLst>
              <a:ext uri="{FF2B5EF4-FFF2-40B4-BE49-F238E27FC236}">
                <a16:creationId xmlns:a16="http://schemas.microsoft.com/office/drawing/2014/main" id="{5FDC213B-EF6B-4E30-904B-6793C034F8B1}"/>
              </a:ext>
            </a:extLst>
          </p:cNvPr>
          <p:cNvSpPr>
            <a:spLocks noGrp="1"/>
          </p:cNvSpPr>
          <p:nvPr>
            <p:ph idx="1"/>
          </p:nvPr>
        </p:nvSpPr>
        <p:spPr/>
        <p:txBody>
          <a:bodyPr>
            <a:normAutofit/>
          </a:bodyPr>
          <a:lstStyle/>
          <a:p>
            <a:pPr>
              <a:lnSpc>
                <a:spcPct val="150000"/>
              </a:lnSpc>
            </a:pPr>
            <a:r>
              <a:rPr lang="en-US" dirty="0"/>
              <a:t>One class as inliers and all others as outliers [1]</a:t>
            </a:r>
          </a:p>
          <a:p>
            <a:pPr lvl="1">
              <a:lnSpc>
                <a:spcPct val="110000"/>
              </a:lnSpc>
            </a:pPr>
            <a:r>
              <a:rPr lang="en-US" dirty="0"/>
              <a:t>9 vs 1-8 in MNIST</a:t>
            </a:r>
          </a:p>
          <a:p>
            <a:pPr lvl="1">
              <a:lnSpc>
                <a:spcPct val="110000"/>
              </a:lnSpc>
            </a:pPr>
            <a:r>
              <a:rPr lang="en-US" dirty="0"/>
              <a:t>Dog vs others in CIFAR 10</a:t>
            </a:r>
          </a:p>
        </p:txBody>
      </p:sp>
      <p:pic>
        <p:nvPicPr>
          <p:cNvPr id="5" name="Picture 4">
            <a:extLst>
              <a:ext uri="{FF2B5EF4-FFF2-40B4-BE49-F238E27FC236}">
                <a16:creationId xmlns:a16="http://schemas.microsoft.com/office/drawing/2014/main" id="{0C22BAF4-FA79-4C06-8DD4-6DA566136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6" name="TextBox 5">
            <a:extLst>
              <a:ext uri="{FF2B5EF4-FFF2-40B4-BE49-F238E27FC236}">
                <a16:creationId xmlns:a16="http://schemas.microsoft.com/office/drawing/2014/main" id="{94D4973B-C675-45FA-A1E5-6BA07A452BB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7" name="TextBox 6">
            <a:extLst>
              <a:ext uri="{FF2B5EF4-FFF2-40B4-BE49-F238E27FC236}">
                <a16:creationId xmlns:a16="http://schemas.microsoft.com/office/drawing/2014/main" id="{C90E2F04-E84F-4F11-8A57-EE19A4DDD5ED}"/>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8" name="TextBox 7">
            <a:extLst>
              <a:ext uri="{FF2B5EF4-FFF2-40B4-BE49-F238E27FC236}">
                <a16:creationId xmlns:a16="http://schemas.microsoft.com/office/drawing/2014/main" id="{CFB63D20-1F9A-4032-ADD7-75615D2D9B87}"/>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9" name="TextBox 8">
            <a:extLst>
              <a:ext uri="{FF2B5EF4-FFF2-40B4-BE49-F238E27FC236}">
                <a16:creationId xmlns:a16="http://schemas.microsoft.com/office/drawing/2014/main" id="{8064BFC0-6343-4F6F-AF24-B3FD6D481FDA}"/>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6EDF77ED-2BF9-413E-8D68-7A523AEB310C}"/>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22FB6346-AD28-4AF4-9FFB-F94B824AE28E}"/>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73A80F85-165A-42B2-8B05-25EA28311390}"/>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4" name="Rectangle 3">
            <a:extLst>
              <a:ext uri="{FF2B5EF4-FFF2-40B4-BE49-F238E27FC236}">
                <a16:creationId xmlns:a16="http://schemas.microsoft.com/office/drawing/2014/main" id="{EB64D49D-9CD8-4CA1-BE0E-0A8CCF7369B0}"/>
              </a:ext>
            </a:extLst>
          </p:cNvPr>
          <p:cNvSpPr/>
          <p:nvPr/>
        </p:nvSpPr>
        <p:spPr>
          <a:xfrm>
            <a:off x="-50867" y="6185094"/>
            <a:ext cx="10515600" cy="307777"/>
          </a:xfrm>
          <a:prstGeom prst="rect">
            <a:avLst/>
          </a:prstGeom>
        </p:spPr>
        <p:txBody>
          <a:bodyPr wrap="square">
            <a:spAutoFit/>
          </a:bodyPr>
          <a:lstStyle/>
          <a:p>
            <a:r>
              <a:rPr lang="en-US" sz="1400" dirty="0"/>
              <a:t> 1. </a:t>
            </a:r>
            <a:r>
              <a:rPr lang="en-US" sz="1400" dirty="0" err="1"/>
              <a:t>Zhai</a:t>
            </a:r>
            <a:r>
              <a:rPr lang="en-US" sz="1400" dirty="0"/>
              <a:t>, </a:t>
            </a:r>
            <a:r>
              <a:rPr lang="en-US" sz="1400" dirty="0" err="1"/>
              <a:t>Shuangfei</a:t>
            </a:r>
            <a:r>
              <a:rPr lang="en-US" sz="1400" dirty="0"/>
              <a:t>, et al. "Deep structured energy based models for anomaly detection." ICML 2016. </a:t>
            </a:r>
          </a:p>
        </p:txBody>
      </p:sp>
    </p:spTree>
    <p:extLst>
      <p:ext uri="{BB962C8B-B14F-4D97-AF65-F5344CB8AC3E}">
        <p14:creationId xmlns:p14="http://schemas.microsoft.com/office/powerpoint/2010/main" val="1865002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b="1" dirty="0"/>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graphicFrame>
        <p:nvGraphicFramePr>
          <p:cNvPr id="11" name="Chart 10">
            <a:extLst>
              <a:ext uri="{FF2B5EF4-FFF2-40B4-BE49-F238E27FC236}">
                <a16:creationId xmlns:a16="http://schemas.microsoft.com/office/drawing/2014/main" id="{299417A7-CE21-411B-A16E-D8965AE442D1}"/>
              </a:ext>
            </a:extLst>
          </p:cNvPr>
          <p:cNvGraphicFramePr>
            <a:graphicFrameLocks/>
          </p:cNvGraphicFramePr>
          <p:nvPr>
            <p:extLst>
              <p:ext uri="{D42A27DB-BD31-4B8C-83A1-F6EECF244321}">
                <p14:modId xmlns:p14="http://schemas.microsoft.com/office/powerpoint/2010/main" val="3658553470"/>
              </p:ext>
            </p:extLst>
          </p:nvPr>
        </p:nvGraphicFramePr>
        <p:xfrm>
          <a:off x="5957137" y="1348086"/>
          <a:ext cx="4694046" cy="5129630"/>
        </p:xfrm>
        <a:graphic>
          <a:graphicData uri="http://schemas.openxmlformats.org/drawingml/2006/chart">
            <c:chart xmlns:c="http://schemas.openxmlformats.org/drawingml/2006/chart" xmlns:r="http://schemas.openxmlformats.org/officeDocument/2006/relationships" r:id="rId2"/>
          </a:graphicData>
        </a:graphic>
      </p:graphicFrame>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True Anomaly Experiments</a:t>
            </a:r>
          </a:p>
        </p:txBody>
      </p:sp>
      <p:pic>
        <p:nvPicPr>
          <p:cNvPr id="13" name="Picture 12">
            <a:extLst>
              <a:ext uri="{FF2B5EF4-FFF2-40B4-BE49-F238E27FC236}">
                <a16:creationId xmlns:a16="http://schemas.microsoft.com/office/drawing/2014/main" id="{FD631FA6-B324-4E2B-ACE7-6C97E2541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graphicFrame>
        <p:nvGraphicFramePr>
          <p:cNvPr id="14" name="Chart 13">
            <a:extLst>
              <a:ext uri="{FF2B5EF4-FFF2-40B4-BE49-F238E27FC236}">
                <a16:creationId xmlns:a16="http://schemas.microsoft.com/office/drawing/2014/main" id="{23DB82EE-986A-413C-88C3-4775CBB7BF76}"/>
              </a:ext>
            </a:extLst>
          </p:cNvPr>
          <p:cNvGraphicFramePr>
            <a:graphicFrameLocks/>
          </p:cNvGraphicFramePr>
          <p:nvPr/>
        </p:nvGraphicFramePr>
        <p:xfrm>
          <a:off x="955320" y="1363241"/>
          <a:ext cx="4603678" cy="512963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3164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True Anomaly Experiment</a:t>
            </a:r>
          </a:p>
        </p:txBody>
      </p:sp>
      <p:graphicFrame>
        <p:nvGraphicFramePr>
          <p:cNvPr id="14" name="Chart 13">
            <a:extLst>
              <a:ext uri="{FF2B5EF4-FFF2-40B4-BE49-F238E27FC236}">
                <a16:creationId xmlns:a16="http://schemas.microsoft.com/office/drawing/2014/main" id="{BC261E39-8EBD-4926-BD21-A826A5BCFEF5}"/>
              </a:ext>
            </a:extLst>
          </p:cNvPr>
          <p:cNvGraphicFramePr>
            <a:graphicFrameLocks/>
          </p:cNvGraphicFramePr>
          <p:nvPr>
            <p:extLst>
              <p:ext uri="{D42A27DB-BD31-4B8C-83A1-F6EECF244321}">
                <p14:modId xmlns:p14="http://schemas.microsoft.com/office/powerpoint/2010/main" val="3242218603"/>
              </p:ext>
            </p:extLst>
          </p:nvPr>
        </p:nvGraphicFramePr>
        <p:xfrm>
          <a:off x="1002710" y="1336916"/>
          <a:ext cx="4630857" cy="51359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B2DC95C1-038E-4BD7-9107-18731F0A7BE4}"/>
              </a:ext>
            </a:extLst>
          </p:cNvPr>
          <p:cNvGraphicFramePr>
            <a:graphicFrameLocks/>
          </p:cNvGraphicFramePr>
          <p:nvPr>
            <p:extLst>
              <p:ext uri="{D42A27DB-BD31-4B8C-83A1-F6EECF244321}">
                <p14:modId xmlns:p14="http://schemas.microsoft.com/office/powerpoint/2010/main" val="3398279192"/>
              </p:ext>
            </p:extLst>
          </p:nvPr>
        </p:nvGraphicFramePr>
        <p:xfrm>
          <a:off x="6185893" y="4474642"/>
          <a:ext cx="4615580" cy="19961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CA11519E-0809-4390-8D09-82FBB6206028}"/>
              </a:ext>
            </a:extLst>
          </p:cNvPr>
          <p:cNvGraphicFramePr>
            <a:graphicFrameLocks/>
          </p:cNvGraphicFramePr>
          <p:nvPr>
            <p:extLst>
              <p:ext uri="{D42A27DB-BD31-4B8C-83A1-F6EECF244321}">
                <p14:modId xmlns:p14="http://schemas.microsoft.com/office/powerpoint/2010/main" val="2825055373"/>
              </p:ext>
            </p:extLst>
          </p:nvPr>
        </p:nvGraphicFramePr>
        <p:xfrm>
          <a:off x="6178255" y="1312405"/>
          <a:ext cx="4630857" cy="3139776"/>
        </p:xfrm>
        <a:graphic>
          <a:graphicData uri="http://schemas.openxmlformats.org/drawingml/2006/chart">
            <c:chart xmlns:c="http://schemas.openxmlformats.org/drawingml/2006/chart" xmlns:r="http://schemas.openxmlformats.org/officeDocument/2006/relationships" r:id="rId4"/>
          </a:graphicData>
        </a:graphic>
      </p:graphicFrame>
      <p:pic>
        <p:nvPicPr>
          <p:cNvPr id="18" name="Picture 17">
            <a:extLst>
              <a:ext uri="{FF2B5EF4-FFF2-40B4-BE49-F238E27FC236}">
                <a16:creationId xmlns:a16="http://schemas.microsoft.com/office/drawing/2014/main" id="{2E36956E-D66F-4289-B6DA-16A98B872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21" name="TextBox 20">
            <a:extLst>
              <a:ext uri="{FF2B5EF4-FFF2-40B4-BE49-F238E27FC236}">
                <a16:creationId xmlns:a16="http://schemas.microsoft.com/office/drawing/2014/main" id="{7FF9E042-9CC3-4D12-BFFD-F39F7BFC829A}"/>
              </a:ext>
            </a:extLst>
          </p:cNvPr>
          <p:cNvSpPr txBox="1"/>
          <p:nvPr/>
        </p:nvSpPr>
        <p:spPr>
          <a:xfrm>
            <a:off x="8670069" y="5452453"/>
            <a:ext cx="1481138" cy="276999"/>
          </a:xfrm>
          <a:prstGeom prst="rect">
            <a:avLst/>
          </a:prstGeom>
          <a:noFill/>
        </p:spPr>
        <p:txBody>
          <a:bodyPr wrap="square" rtlCol="0">
            <a:spAutoFit/>
          </a:bodyPr>
          <a:lstStyle/>
          <a:p>
            <a:r>
              <a:rPr lang="en-US" sz="1200" b="1" dirty="0"/>
              <a:t>Resnet50(Mahal)</a:t>
            </a:r>
          </a:p>
        </p:txBody>
      </p:sp>
      <p:sp>
        <p:nvSpPr>
          <p:cNvPr id="23" name="TextBox 22">
            <a:extLst>
              <a:ext uri="{FF2B5EF4-FFF2-40B4-BE49-F238E27FC236}">
                <a16:creationId xmlns:a16="http://schemas.microsoft.com/office/drawing/2014/main" id="{3B4E4BDD-6F1D-41BE-8DCF-5C1A11F53EF5}"/>
              </a:ext>
            </a:extLst>
          </p:cNvPr>
          <p:cNvSpPr txBox="1"/>
          <p:nvPr/>
        </p:nvSpPr>
        <p:spPr>
          <a:xfrm>
            <a:off x="9143959" y="5122458"/>
            <a:ext cx="1481138" cy="276999"/>
          </a:xfrm>
          <a:prstGeom prst="rect">
            <a:avLst/>
          </a:prstGeom>
          <a:noFill/>
        </p:spPr>
        <p:txBody>
          <a:bodyPr wrap="square" rtlCol="0">
            <a:spAutoFit/>
          </a:bodyPr>
          <a:lstStyle/>
          <a:p>
            <a:r>
              <a:rPr lang="en-US" sz="1200" dirty="0"/>
              <a:t>AE Residuals</a:t>
            </a:r>
          </a:p>
        </p:txBody>
      </p:sp>
      <p:sp>
        <p:nvSpPr>
          <p:cNvPr id="24" name="TextBox 23">
            <a:extLst>
              <a:ext uri="{FF2B5EF4-FFF2-40B4-BE49-F238E27FC236}">
                <a16:creationId xmlns:a16="http://schemas.microsoft.com/office/drawing/2014/main" id="{1734132D-5BC0-461A-9D00-40F04B25E1AF}"/>
              </a:ext>
            </a:extLst>
          </p:cNvPr>
          <p:cNvSpPr txBox="1"/>
          <p:nvPr/>
        </p:nvSpPr>
        <p:spPr>
          <a:xfrm>
            <a:off x="10448721" y="4853784"/>
            <a:ext cx="1481138" cy="276999"/>
          </a:xfrm>
          <a:prstGeom prst="rect">
            <a:avLst/>
          </a:prstGeom>
          <a:noFill/>
        </p:spPr>
        <p:txBody>
          <a:bodyPr wrap="square" rtlCol="0">
            <a:spAutoFit/>
          </a:bodyPr>
          <a:lstStyle/>
          <a:p>
            <a:r>
              <a:rPr lang="en-US" sz="1200" dirty="0"/>
              <a:t>BEGAN</a:t>
            </a:r>
          </a:p>
        </p:txBody>
      </p:sp>
    </p:spTree>
    <p:extLst>
      <p:ext uri="{BB962C8B-B14F-4D97-AF65-F5344CB8AC3E}">
        <p14:creationId xmlns:p14="http://schemas.microsoft.com/office/powerpoint/2010/main" val="351557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True Anomaly Experiment</a:t>
            </a:r>
          </a:p>
        </p:txBody>
      </p:sp>
      <p:graphicFrame>
        <p:nvGraphicFramePr>
          <p:cNvPr id="14" name="Chart 13">
            <a:extLst>
              <a:ext uri="{FF2B5EF4-FFF2-40B4-BE49-F238E27FC236}">
                <a16:creationId xmlns:a16="http://schemas.microsoft.com/office/drawing/2014/main" id="{BC261E39-8EBD-4926-BD21-A826A5BCFEF5}"/>
              </a:ext>
            </a:extLst>
          </p:cNvPr>
          <p:cNvGraphicFramePr>
            <a:graphicFrameLocks/>
          </p:cNvGraphicFramePr>
          <p:nvPr>
            <p:extLst>
              <p:ext uri="{D42A27DB-BD31-4B8C-83A1-F6EECF244321}">
                <p14:modId xmlns:p14="http://schemas.microsoft.com/office/powerpoint/2010/main" val="2465732578"/>
              </p:ext>
            </p:extLst>
          </p:nvPr>
        </p:nvGraphicFramePr>
        <p:xfrm>
          <a:off x="1002710" y="1336916"/>
          <a:ext cx="4630857" cy="51359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B2DC95C1-038E-4BD7-9107-18731F0A7BE4}"/>
              </a:ext>
            </a:extLst>
          </p:cNvPr>
          <p:cNvGraphicFramePr>
            <a:graphicFrameLocks/>
          </p:cNvGraphicFramePr>
          <p:nvPr>
            <p:extLst/>
          </p:nvPr>
        </p:nvGraphicFramePr>
        <p:xfrm>
          <a:off x="6185893" y="4474642"/>
          <a:ext cx="4615580" cy="199615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CA11519E-0809-4390-8D09-82FBB6206028}"/>
              </a:ext>
            </a:extLst>
          </p:cNvPr>
          <p:cNvGraphicFramePr>
            <a:graphicFrameLocks/>
          </p:cNvGraphicFramePr>
          <p:nvPr>
            <p:extLst/>
          </p:nvPr>
        </p:nvGraphicFramePr>
        <p:xfrm>
          <a:off x="6178255" y="1312405"/>
          <a:ext cx="4630857" cy="3139776"/>
        </p:xfrm>
        <a:graphic>
          <a:graphicData uri="http://schemas.openxmlformats.org/drawingml/2006/chart">
            <c:chart xmlns:c="http://schemas.openxmlformats.org/drawingml/2006/chart" xmlns:r="http://schemas.openxmlformats.org/officeDocument/2006/relationships" r:id="rId4"/>
          </a:graphicData>
        </a:graphic>
      </p:graphicFrame>
      <p:pic>
        <p:nvPicPr>
          <p:cNvPr id="18" name="Picture 17">
            <a:extLst>
              <a:ext uri="{FF2B5EF4-FFF2-40B4-BE49-F238E27FC236}">
                <a16:creationId xmlns:a16="http://schemas.microsoft.com/office/drawing/2014/main" id="{2E36956E-D66F-4289-B6DA-16A98B872F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9" name="TextBox 18">
            <a:extLst>
              <a:ext uri="{FF2B5EF4-FFF2-40B4-BE49-F238E27FC236}">
                <a16:creationId xmlns:a16="http://schemas.microsoft.com/office/drawing/2014/main" id="{9CED3507-7F8A-4CD9-A31F-E26B02C82EFD}"/>
              </a:ext>
            </a:extLst>
          </p:cNvPr>
          <p:cNvSpPr txBox="1"/>
          <p:nvPr/>
        </p:nvSpPr>
        <p:spPr>
          <a:xfrm>
            <a:off x="7762875" y="5625864"/>
            <a:ext cx="1143000" cy="276999"/>
          </a:xfrm>
          <a:prstGeom prst="rect">
            <a:avLst/>
          </a:prstGeom>
          <a:noFill/>
        </p:spPr>
        <p:txBody>
          <a:bodyPr wrap="square" rtlCol="0">
            <a:spAutoFit/>
          </a:bodyPr>
          <a:lstStyle/>
          <a:p>
            <a:r>
              <a:rPr lang="en-US" sz="1200" i="1" dirty="0"/>
              <a:t>Weighted(IRF)</a:t>
            </a:r>
          </a:p>
        </p:txBody>
      </p:sp>
      <p:sp>
        <p:nvSpPr>
          <p:cNvPr id="20" name="TextBox 19">
            <a:extLst>
              <a:ext uri="{FF2B5EF4-FFF2-40B4-BE49-F238E27FC236}">
                <a16:creationId xmlns:a16="http://schemas.microsoft.com/office/drawing/2014/main" id="{9CBA9687-8956-4569-88C7-AB9EA32D2A13}"/>
              </a:ext>
            </a:extLst>
          </p:cNvPr>
          <p:cNvSpPr txBox="1"/>
          <p:nvPr/>
        </p:nvSpPr>
        <p:spPr>
          <a:xfrm>
            <a:off x="7843837" y="5407095"/>
            <a:ext cx="1143000" cy="276999"/>
          </a:xfrm>
          <a:prstGeom prst="rect">
            <a:avLst/>
          </a:prstGeom>
          <a:noFill/>
        </p:spPr>
        <p:txBody>
          <a:bodyPr wrap="square" rtlCol="0">
            <a:spAutoFit/>
          </a:bodyPr>
          <a:lstStyle/>
          <a:p>
            <a:r>
              <a:rPr lang="en-US" sz="1200" i="1" dirty="0"/>
              <a:t>Mean(IRF)</a:t>
            </a:r>
          </a:p>
        </p:txBody>
      </p:sp>
      <p:sp>
        <p:nvSpPr>
          <p:cNvPr id="21" name="TextBox 20">
            <a:extLst>
              <a:ext uri="{FF2B5EF4-FFF2-40B4-BE49-F238E27FC236}">
                <a16:creationId xmlns:a16="http://schemas.microsoft.com/office/drawing/2014/main" id="{7FF9E042-9CC3-4D12-BFFD-F39F7BFC829A}"/>
              </a:ext>
            </a:extLst>
          </p:cNvPr>
          <p:cNvSpPr txBox="1"/>
          <p:nvPr/>
        </p:nvSpPr>
        <p:spPr>
          <a:xfrm>
            <a:off x="8643937" y="5239480"/>
            <a:ext cx="1481138" cy="276999"/>
          </a:xfrm>
          <a:prstGeom prst="rect">
            <a:avLst/>
          </a:prstGeom>
          <a:noFill/>
        </p:spPr>
        <p:txBody>
          <a:bodyPr wrap="square" rtlCol="0">
            <a:spAutoFit/>
          </a:bodyPr>
          <a:lstStyle/>
          <a:p>
            <a:r>
              <a:rPr lang="en-US" sz="1200" b="1" dirty="0"/>
              <a:t>Resnet50(Mahal)</a:t>
            </a:r>
          </a:p>
        </p:txBody>
      </p:sp>
      <p:sp>
        <p:nvSpPr>
          <p:cNvPr id="22" name="TextBox 21">
            <a:extLst>
              <a:ext uri="{FF2B5EF4-FFF2-40B4-BE49-F238E27FC236}">
                <a16:creationId xmlns:a16="http://schemas.microsoft.com/office/drawing/2014/main" id="{F989D7E6-424D-4676-9531-357CA7B9B86E}"/>
              </a:ext>
            </a:extLst>
          </p:cNvPr>
          <p:cNvSpPr txBox="1"/>
          <p:nvPr/>
        </p:nvSpPr>
        <p:spPr>
          <a:xfrm>
            <a:off x="8839199" y="5060935"/>
            <a:ext cx="1481138" cy="276999"/>
          </a:xfrm>
          <a:prstGeom prst="rect">
            <a:avLst/>
          </a:prstGeom>
          <a:noFill/>
        </p:spPr>
        <p:txBody>
          <a:bodyPr wrap="square" rtlCol="0">
            <a:spAutoFit/>
          </a:bodyPr>
          <a:lstStyle/>
          <a:p>
            <a:r>
              <a:rPr lang="en-US" sz="1200" i="1" dirty="0" err="1"/>
              <a:t>ocSVM</a:t>
            </a:r>
            <a:r>
              <a:rPr lang="en-US" sz="1200" i="1" dirty="0"/>
              <a:t>(IRF)</a:t>
            </a:r>
          </a:p>
        </p:txBody>
      </p:sp>
      <p:sp>
        <p:nvSpPr>
          <p:cNvPr id="23" name="TextBox 22">
            <a:extLst>
              <a:ext uri="{FF2B5EF4-FFF2-40B4-BE49-F238E27FC236}">
                <a16:creationId xmlns:a16="http://schemas.microsoft.com/office/drawing/2014/main" id="{3B4E4BDD-6F1D-41BE-8DCF-5C1A11F53EF5}"/>
              </a:ext>
            </a:extLst>
          </p:cNvPr>
          <p:cNvSpPr txBox="1"/>
          <p:nvPr/>
        </p:nvSpPr>
        <p:spPr>
          <a:xfrm>
            <a:off x="9153524" y="4857886"/>
            <a:ext cx="1481138" cy="276999"/>
          </a:xfrm>
          <a:prstGeom prst="rect">
            <a:avLst/>
          </a:prstGeom>
          <a:noFill/>
        </p:spPr>
        <p:txBody>
          <a:bodyPr wrap="square" rtlCol="0">
            <a:spAutoFit/>
          </a:bodyPr>
          <a:lstStyle/>
          <a:p>
            <a:r>
              <a:rPr lang="en-US" sz="1200" dirty="0"/>
              <a:t>AE Residuals</a:t>
            </a:r>
          </a:p>
        </p:txBody>
      </p:sp>
      <p:sp>
        <p:nvSpPr>
          <p:cNvPr id="24" name="TextBox 23">
            <a:extLst>
              <a:ext uri="{FF2B5EF4-FFF2-40B4-BE49-F238E27FC236}">
                <a16:creationId xmlns:a16="http://schemas.microsoft.com/office/drawing/2014/main" id="{1734132D-5BC0-461A-9D00-40F04B25E1AF}"/>
              </a:ext>
            </a:extLst>
          </p:cNvPr>
          <p:cNvSpPr txBox="1"/>
          <p:nvPr/>
        </p:nvSpPr>
        <p:spPr>
          <a:xfrm>
            <a:off x="10448721" y="4661157"/>
            <a:ext cx="1481138" cy="276999"/>
          </a:xfrm>
          <a:prstGeom prst="rect">
            <a:avLst/>
          </a:prstGeom>
          <a:noFill/>
        </p:spPr>
        <p:txBody>
          <a:bodyPr wrap="square" rtlCol="0">
            <a:spAutoFit/>
          </a:bodyPr>
          <a:lstStyle/>
          <a:p>
            <a:r>
              <a:rPr lang="en-US" sz="1200" dirty="0"/>
              <a:t>BEGAN</a:t>
            </a:r>
          </a:p>
        </p:txBody>
      </p:sp>
    </p:spTree>
    <p:extLst>
      <p:ext uri="{BB962C8B-B14F-4D97-AF65-F5344CB8AC3E}">
        <p14:creationId xmlns:p14="http://schemas.microsoft.com/office/powerpoint/2010/main" val="324346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True Anomaly Experiment</a:t>
            </a:r>
          </a:p>
        </p:txBody>
      </p:sp>
      <p:graphicFrame>
        <p:nvGraphicFramePr>
          <p:cNvPr id="15" name="Chart 14">
            <a:extLst>
              <a:ext uri="{FF2B5EF4-FFF2-40B4-BE49-F238E27FC236}">
                <a16:creationId xmlns:a16="http://schemas.microsoft.com/office/drawing/2014/main" id="{B2DC95C1-038E-4BD7-9107-18731F0A7BE4}"/>
              </a:ext>
            </a:extLst>
          </p:cNvPr>
          <p:cNvGraphicFramePr>
            <a:graphicFrameLocks/>
          </p:cNvGraphicFramePr>
          <p:nvPr>
            <p:extLst/>
          </p:nvPr>
        </p:nvGraphicFramePr>
        <p:xfrm>
          <a:off x="6185893" y="4474642"/>
          <a:ext cx="4615580" cy="19961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CA11519E-0809-4390-8D09-82FBB6206028}"/>
              </a:ext>
            </a:extLst>
          </p:cNvPr>
          <p:cNvGraphicFramePr>
            <a:graphicFrameLocks/>
          </p:cNvGraphicFramePr>
          <p:nvPr>
            <p:extLst/>
          </p:nvPr>
        </p:nvGraphicFramePr>
        <p:xfrm>
          <a:off x="6178255" y="1312405"/>
          <a:ext cx="4630857" cy="3139776"/>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a:extLst>
              <a:ext uri="{FF2B5EF4-FFF2-40B4-BE49-F238E27FC236}">
                <a16:creationId xmlns:a16="http://schemas.microsoft.com/office/drawing/2014/main" id="{2E36956E-D66F-4289-B6DA-16A98B872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9" name="TextBox 18">
            <a:extLst>
              <a:ext uri="{FF2B5EF4-FFF2-40B4-BE49-F238E27FC236}">
                <a16:creationId xmlns:a16="http://schemas.microsoft.com/office/drawing/2014/main" id="{9CED3507-7F8A-4CD9-A31F-E26B02C82EFD}"/>
              </a:ext>
            </a:extLst>
          </p:cNvPr>
          <p:cNvSpPr txBox="1"/>
          <p:nvPr/>
        </p:nvSpPr>
        <p:spPr>
          <a:xfrm>
            <a:off x="7762875" y="5625864"/>
            <a:ext cx="1143000" cy="276999"/>
          </a:xfrm>
          <a:prstGeom prst="rect">
            <a:avLst/>
          </a:prstGeom>
          <a:noFill/>
        </p:spPr>
        <p:txBody>
          <a:bodyPr wrap="square" rtlCol="0">
            <a:spAutoFit/>
          </a:bodyPr>
          <a:lstStyle/>
          <a:p>
            <a:r>
              <a:rPr lang="en-US" sz="1200" i="1" dirty="0"/>
              <a:t>Weighted(IRF)</a:t>
            </a:r>
          </a:p>
        </p:txBody>
      </p:sp>
      <p:sp>
        <p:nvSpPr>
          <p:cNvPr id="20" name="TextBox 19">
            <a:extLst>
              <a:ext uri="{FF2B5EF4-FFF2-40B4-BE49-F238E27FC236}">
                <a16:creationId xmlns:a16="http://schemas.microsoft.com/office/drawing/2014/main" id="{9CBA9687-8956-4569-88C7-AB9EA32D2A13}"/>
              </a:ext>
            </a:extLst>
          </p:cNvPr>
          <p:cNvSpPr txBox="1"/>
          <p:nvPr/>
        </p:nvSpPr>
        <p:spPr>
          <a:xfrm>
            <a:off x="7843837" y="5407095"/>
            <a:ext cx="1143000" cy="276999"/>
          </a:xfrm>
          <a:prstGeom prst="rect">
            <a:avLst/>
          </a:prstGeom>
          <a:noFill/>
        </p:spPr>
        <p:txBody>
          <a:bodyPr wrap="square" rtlCol="0">
            <a:spAutoFit/>
          </a:bodyPr>
          <a:lstStyle/>
          <a:p>
            <a:r>
              <a:rPr lang="en-US" sz="1200" i="1" dirty="0"/>
              <a:t>Mean(IRF)</a:t>
            </a:r>
          </a:p>
        </p:txBody>
      </p:sp>
      <p:sp>
        <p:nvSpPr>
          <p:cNvPr id="21" name="TextBox 20">
            <a:extLst>
              <a:ext uri="{FF2B5EF4-FFF2-40B4-BE49-F238E27FC236}">
                <a16:creationId xmlns:a16="http://schemas.microsoft.com/office/drawing/2014/main" id="{7FF9E042-9CC3-4D12-BFFD-F39F7BFC829A}"/>
              </a:ext>
            </a:extLst>
          </p:cNvPr>
          <p:cNvSpPr txBox="1"/>
          <p:nvPr/>
        </p:nvSpPr>
        <p:spPr>
          <a:xfrm>
            <a:off x="8643937" y="5239480"/>
            <a:ext cx="1481138" cy="276999"/>
          </a:xfrm>
          <a:prstGeom prst="rect">
            <a:avLst/>
          </a:prstGeom>
          <a:noFill/>
        </p:spPr>
        <p:txBody>
          <a:bodyPr wrap="square" rtlCol="0">
            <a:spAutoFit/>
          </a:bodyPr>
          <a:lstStyle/>
          <a:p>
            <a:r>
              <a:rPr lang="en-US" sz="1200" b="1" dirty="0"/>
              <a:t>Resnet50(Mahal)</a:t>
            </a:r>
          </a:p>
        </p:txBody>
      </p:sp>
      <p:sp>
        <p:nvSpPr>
          <p:cNvPr id="22" name="TextBox 21">
            <a:extLst>
              <a:ext uri="{FF2B5EF4-FFF2-40B4-BE49-F238E27FC236}">
                <a16:creationId xmlns:a16="http://schemas.microsoft.com/office/drawing/2014/main" id="{F989D7E6-424D-4676-9531-357CA7B9B86E}"/>
              </a:ext>
            </a:extLst>
          </p:cNvPr>
          <p:cNvSpPr txBox="1"/>
          <p:nvPr/>
        </p:nvSpPr>
        <p:spPr>
          <a:xfrm>
            <a:off x="8839199" y="5060935"/>
            <a:ext cx="1481138" cy="276999"/>
          </a:xfrm>
          <a:prstGeom prst="rect">
            <a:avLst/>
          </a:prstGeom>
          <a:noFill/>
        </p:spPr>
        <p:txBody>
          <a:bodyPr wrap="square" rtlCol="0">
            <a:spAutoFit/>
          </a:bodyPr>
          <a:lstStyle/>
          <a:p>
            <a:r>
              <a:rPr lang="en-US" sz="1200" i="1" dirty="0" err="1"/>
              <a:t>ocSVM</a:t>
            </a:r>
            <a:r>
              <a:rPr lang="en-US" sz="1200" i="1" dirty="0"/>
              <a:t>(IRF)</a:t>
            </a:r>
          </a:p>
        </p:txBody>
      </p:sp>
      <p:sp>
        <p:nvSpPr>
          <p:cNvPr id="23" name="TextBox 22">
            <a:extLst>
              <a:ext uri="{FF2B5EF4-FFF2-40B4-BE49-F238E27FC236}">
                <a16:creationId xmlns:a16="http://schemas.microsoft.com/office/drawing/2014/main" id="{3B4E4BDD-6F1D-41BE-8DCF-5C1A11F53EF5}"/>
              </a:ext>
            </a:extLst>
          </p:cNvPr>
          <p:cNvSpPr txBox="1"/>
          <p:nvPr/>
        </p:nvSpPr>
        <p:spPr>
          <a:xfrm>
            <a:off x="9153524" y="4857886"/>
            <a:ext cx="1481138" cy="276999"/>
          </a:xfrm>
          <a:prstGeom prst="rect">
            <a:avLst/>
          </a:prstGeom>
          <a:noFill/>
        </p:spPr>
        <p:txBody>
          <a:bodyPr wrap="square" rtlCol="0">
            <a:spAutoFit/>
          </a:bodyPr>
          <a:lstStyle/>
          <a:p>
            <a:r>
              <a:rPr lang="en-US" sz="1200" dirty="0"/>
              <a:t>AE Residuals</a:t>
            </a:r>
          </a:p>
        </p:txBody>
      </p:sp>
      <p:sp>
        <p:nvSpPr>
          <p:cNvPr id="24" name="TextBox 23">
            <a:extLst>
              <a:ext uri="{FF2B5EF4-FFF2-40B4-BE49-F238E27FC236}">
                <a16:creationId xmlns:a16="http://schemas.microsoft.com/office/drawing/2014/main" id="{1734132D-5BC0-461A-9D00-40F04B25E1AF}"/>
              </a:ext>
            </a:extLst>
          </p:cNvPr>
          <p:cNvSpPr txBox="1"/>
          <p:nvPr/>
        </p:nvSpPr>
        <p:spPr>
          <a:xfrm>
            <a:off x="10448721" y="4661157"/>
            <a:ext cx="1481138" cy="276999"/>
          </a:xfrm>
          <a:prstGeom prst="rect">
            <a:avLst/>
          </a:prstGeom>
          <a:noFill/>
        </p:spPr>
        <p:txBody>
          <a:bodyPr wrap="square" rtlCol="0">
            <a:spAutoFit/>
          </a:bodyPr>
          <a:lstStyle/>
          <a:p>
            <a:r>
              <a:rPr lang="en-US" sz="1200" dirty="0"/>
              <a:t>BEGAN</a:t>
            </a:r>
          </a:p>
        </p:txBody>
      </p:sp>
      <p:graphicFrame>
        <p:nvGraphicFramePr>
          <p:cNvPr id="25" name="Chart 24">
            <a:extLst>
              <a:ext uri="{FF2B5EF4-FFF2-40B4-BE49-F238E27FC236}">
                <a16:creationId xmlns:a16="http://schemas.microsoft.com/office/drawing/2014/main" id="{040F79EB-2288-4483-A9D1-34705D5BE665}"/>
              </a:ext>
            </a:extLst>
          </p:cNvPr>
          <p:cNvGraphicFramePr>
            <a:graphicFrameLocks/>
          </p:cNvGraphicFramePr>
          <p:nvPr>
            <p:extLst>
              <p:ext uri="{D42A27DB-BD31-4B8C-83A1-F6EECF244321}">
                <p14:modId xmlns:p14="http://schemas.microsoft.com/office/powerpoint/2010/main" val="392495177"/>
              </p:ext>
            </p:extLst>
          </p:nvPr>
        </p:nvGraphicFramePr>
        <p:xfrm>
          <a:off x="1002710" y="1336916"/>
          <a:ext cx="4630857" cy="5135935"/>
        </p:xfrm>
        <a:graphic>
          <a:graphicData uri="http://schemas.openxmlformats.org/drawingml/2006/chart">
            <c:chart xmlns:c="http://schemas.openxmlformats.org/drawingml/2006/chart" xmlns:r="http://schemas.openxmlformats.org/officeDocument/2006/relationships" r:id="rId5"/>
          </a:graphicData>
        </a:graphic>
      </p:graphicFrame>
      <p:sp>
        <p:nvSpPr>
          <p:cNvPr id="2" name="Rectangle 1">
            <a:extLst>
              <a:ext uri="{FF2B5EF4-FFF2-40B4-BE49-F238E27FC236}">
                <a16:creationId xmlns:a16="http://schemas.microsoft.com/office/drawing/2014/main" id="{3D70CDBA-B62C-4E12-B8BA-804CF4256BE8}"/>
              </a:ext>
            </a:extLst>
          </p:cNvPr>
          <p:cNvSpPr/>
          <p:nvPr/>
        </p:nvSpPr>
        <p:spPr>
          <a:xfrm>
            <a:off x="6129337" y="5195888"/>
            <a:ext cx="3805237" cy="814387"/>
          </a:xfrm>
          <a:prstGeom prst="rect">
            <a:avLst/>
          </a:prstGeom>
          <a:noFill/>
          <a:ln w="28575">
            <a:solidFill>
              <a:schemeClr val="accent6">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1504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13EB-E2C5-4AFB-B12C-447ACF1E1C2D}"/>
              </a:ext>
            </a:extLst>
          </p:cNvPr>
          <p:cNvSpPr>
            <a:spLocks noGrp="1"/>
          </p:cNvSpPr>
          <p:nvPr>
            <p:ph type="title"/>
          </p:nvPr>
        </p:nvSpPr>
        <p:spPr/>
        <p:txBody>
          <a:bodyPr/>
          <a:lstStyle/>
          <a:p>
            <a:r>
              <a:rPr lang="en-US" b="1" dirty="0"/>
              <a:t>Qualitative Results</a:t>
            </a:r>
          </a:p>
        </p:txBody>
      </p:sp>
      <p:pic>
        <p:nvPicPr>
          <p:cNvPr id="4" name="Content Placeholder 3">
            <a:extLst>
              <a:ext uri="{FF2B5EF4-FFF2-40B4-BE49-F238E27FC236}">
                <a16:creationId xmlns:a16="http://schemas.microsoft.com/office/drawing/2014/main" id="{07BAB616-35D3-4EDB-861C-7CEF2217F11B}"/>
              </a:ext>
            </a:extLst>
          </p:cNvPr>
          <p:cNvPicPr>
            <a:picLocks noGrp="1" noChangeAspect="1"/>
          </p:cNvPicPr>
          <p:nvPr>
            <p:ph idx="1"/>
          </p:nvPr>
        </p:nvPicPr>
        <p:blipFill rotWithShape="1">
          <a:blip r:embed="rId2"/>
          <a:srcRect b="1070"/>
          <a:stretch/>
        </p:blipFill>
        <p:spPr>
          <a:xfrm>
            <a:off x="838200" y="1808728"/>
            <a:ext cx="10515600" cy="1855179"/>
          </a:xfrm>
          <a:prstGeom prst="rect">
            <a:avLst/>
          </a:prstGeom>
        </p:spPr>
      </p:pic>
      <p:sp>
        <p:nvSpPr>
          <p:cNvPr id="5" name="Rectangle 4">
            <a:extLst>
              <a:ext uri="{FF2B5EF4-FFF2-40B4-BE49-F238E27FC236}">
                <a16:creationId xmlns:a16="http://schemas.microsoft.com/office/drawing/2014/main" id="{43376266-2E7D-4247-A979-A6057425F07C}"/>
              </a:ext>
            </a:extLst>
          </p:cNvPr>
          <p:cNvSpPr/>
          <p:nvPr/>
        </p:nvSpPr>
        <p:spPr>
          <a:xfrm>
            <a:off x="838200" y="1808728"/>
            <a:ext cx="10515600" cy="18551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2F4455B-0727-4DCA-95BF-CC9B446CDCF5}"/>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9" name="TextBox 8">
            <a:extLst>
              <a:ext uri="{FF2B5EF4-FFF2-40B4-BE49-F238E27FC236}">
                <a16:creationId xmlns:a16="http://schemas.microsoft.com/office/drawing/2014/main" id="{07A7C404-1F3D-474C-9086-47151C21FE57}"/>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10" name="TextBox 9">
            <a:extLst>
              <a:ext uri="{FF2B5EF4-FFF2-40B4-BE49-F238E27FC236}">
                <a16:creationId xmlns:a16="http://schemas.microsoft.com/office/drawing/2014/main" id="{9CACF039-6FB8-4BDA-AD0F-2283A0A249F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1" name="TextBox 10">
            <a:extLst>
              <a:ext uri="{FF2B5EF4-FFF2-40B4-BE49-F238E27FC236}">
                <a16:creationId xmlns:a16="http://schemas.microsoft.com/office/drawing/2014/main" id="{C1A817E3-701C-4A1B-95C4-D0EEC2E7B3B0}"/>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2" name="TextBox 11">
            <a:extLst>
              <a:ext uri="{FF2B5EF4-FFF2-40B4-BE49-F238E27FC236}">
                <a16:creationId xmlns:a16="http://schemas.microsoft.com/office/drawing/2014/main" id="{9A6DE8DC-8A2F-416A-BEA8-D9126081E950}"/>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13" name="TextBox 12">
            <a:extLst>
              <a:ext uri="{FF2B5EF4-FFF2-40B4-BE49-F238E27FC236}">
                <a16:creationId xmlns:a16="http://schemas.microsoft.com/office/drawing/2014/main" id="{695D5EB1-4181-48B4-AA84-A256D715B368}"/>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4" name="TextBox 13">
            <a:extLst>
              <a:ext uri="{FF2B5EF4-FFF2-40B4-BE49-F238E27FC236}">
                <a16:creationId xmlns:a16="http://schemas.microsoft.com/office/drawing/2014/main" id="{91549ECE-8FE0-4054-A025-55CEC7A6305E}"/>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5" name="Picture 14">
            <a:extLst>
              <a:ext uri="{FF2B5EF4-FFF2-40B4-BE49-F238E27FC236}">
                <a16:creationId xmlns:a16="http://schemas.microsoft.com/office/drawing/2014/main" id="{194C4789-E6A9-404B-BFAA-82CB42251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6" name="TextBox 15">
            <a:extLst>
              <a:ext uri="{FF2B5EF4-FFF2-40B4-BE49-F238E27FC236}">
                <a16:creationId xmlns:a16="http://schemas.microsoft.com/office/drawing/2014/main" id="{4EF6D106-8DA7-4092-8463-5BEBF815EF06}"/>
              </a:ext>
            </a:extLst>
          </p:cNvPr>
          <p:cNvSpPr txBox="1"/>
          <p:nvPr/>
        </p:nvSpPr>
        <p:spPr>
          <a:xfrm>
            <a:off x="2774004" y="3781943"/>
            <a:ext cx="6643992" cy="369332"/>
          </a:xfrm>
          <a:prstGeom prst="rect">
            <a:avLst/>
          </a:prstGeom>
          <a:noFill/>
        </p:spPr>
        <p:txBody>
          <a:bodyPr wrap="square" rtlCol="0">
            <a:spAutoFit/>
          </a:bodyPr>
          <a:lstStyle/>
          <a:p>
            <a:pPr algn="ctr"/>
            <a:r>
              <a:rPr lang="en-US" b="1" dirty="0"/>
              <a:t>Anomaly Set: </a:t>
            </a:r>
            <a:r>
              <a:rPr lang="en-US" dirty="0"/>
              <a:t>Median Image from each decile</a:t>
            </a:r>
            <a:endParaRPr lang="en-US" b="1" dirty="0"/>
          </a:p>
        </p:txBody>
      </p:sp>
    </p:spTree>
    <p:extLst>
      <p:ext uri="{BB962C8B-B14F-4D97-AF65-F5344CB8AC3E}">
        <p14:creationId xmlns:p14="http://schemas.microsoft.com/office/powerpoint/2010/main" val="2584629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13EB-E2C5-4AFB-B12C-447ACF1E1C2D}"/>
              </a:ext>
            </a:extLst>
          </p:cNvPr>
          <p:cNvSpPr>
            <a:spLocks noGrp="1"/>
          </p:cNvSpPr>
          <p:nvPr>
            <p:ph type="title"/>
          </p:nvPr>
        </p:nvSpPr>
        <p:spPr/>
        <p:txBody>
          <a:bodyPr/>
          <a:lstStyle/>
          <a:p>
            <a:r>
              <a:rPr lang="en-US" b="1" dirty="0"/>
              <a:t>Qualitative Results</a:t>
            </a:r>
          </a:p>
        </p:txBody>
      </p:sp>
      <p:pic>
        <p:nvPicPr>
          <p:cNvPr id="4" name="Content Placeholder 3">
            <a:extLst>
              <a:ext uri="{FF2B5EF4-FFF2-40B4-BE49-F238E27FC236}">
                <a16:creationId xmlns:a16="http://schemas.microsoft.com/office/drawing/2014/main" id="{07BAB616-35D3-4EDB-861C-7CEF2217F11B}"/>
              </a:ext>
            </a:extLst>
          </p:cNvPr>
          <p:cNvPicPr>
            <a:picLocks noGrp="1" noChangeAspect="1"/>
          </p:cNvPicPr>
          <p:nvPr>
            <p:ph idx="1"/>
          </p:nvPr>
        </p:nvPicPr>
        <p:blipFill rotWithShape="1">
          <a:blip r:embed="rId2"/>
          <a:srcRect b="1070"/>
          <a:stretch/>
        </p:blipFill>
        <p:spPr>
          <a:xfrm>
            <a:off x="838200" y="1808728"/>
            <a:ext cx="10515600" cy="1855179"/>
          </a:xfrm>
          <a:prstGeom prst="rect">
            <a:avLst/>
          </a:prstGeom>
        </p:spPr>
      </p:pic>
      <p:sp>
        <p:nvSpPr>
          <p:cNvPr id="5" name="Rectangle 4">
            <a:extLst>
              <a:ext uri="{FF2B5EF4-FFF2-40B4-BE49-F238E27FC236}">
                <a16:creationId xmlns:a16="http://schemas.microsoft.com/office/drawing/2014/main" id="{43376266-2E7D-4247-A979-A6057425F07C}"/>
              </a:ext>
            </a:extLst>
          </p:cNvPr>
          <p:cNvSpPr/>
          <p:nvPr/>
        </p:nvSpPr>
        <p:spPr>
          <a:xfrm>
            <a:off x="838200" y="1808728"/>
            <a:ext cx="10515600" cy="18551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89030CC-8721-4517-8471-DDDEF0225FCF}"/>
              </a:ext>
            </a:extLst>
          </p:cNvPr>
          <p:cNvPicPr>
            <a:picLocks noChangeAspect="1"/>
          </p:cNvPicPr>
          <p:nvPr/>
        </p:nvPicPr>
        <p:blipFill>
          <a:blip r:embed="rId3"/>
          <a:stretch>
            <a:fillRect/>
          </a:stretch>
        </p:blipFill>
        <p:spPr>
          <a:xfrm>
            <a:off x="838200" y="4229683"/>
            <a:ext cx="10515600" cy="1836913"/>
          </a:xfrm>
          <a:prstGeom prst="rect">
            <a:avLst/>
          </a:prstGeom>
        </p:spPr>
      </p:pic>
      <p:sp>
        <p:nvSpPr>
          <p:cNvPr id="7" name="Rectangle 6">
            <a:extLst>
              <a:ext uri="{FF2B5EF4-FFF2-40B4-BE49-F238E27FC236}">
                <a16:creationId xmlns:a16="http://schemas.microsoft.com/office/drawing/2014/main" id="{9B2AC6A9-F75B-46DC-87DB-9BA85750A13A}"/>
              </a:ext>
            </a:extLst>
          </p:cNvPr>
          <p:cNvSpPr/>
          <p:nvPr/>
        </p:nvSpPr>
        <p:spPr>
          <a:xfrm>
            <a:off x="838200" y="4229683"/>
            <a:ext cx="10515600" cy="183691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2F4455B-0727-4DCA-95BF-CC9B446CDCF5}"/>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9" name="TextBox 8">
            <a:extLst>
              <a:ext uri="{FF2B5EF4-FFF2-40B4-BE49-F238E27FC236}">
                <a16:creationId xmlns:a16="http://schemas.microsoft.com/office/drawing/2014/main" id="{07A7C404-1F3D-474C-9086-47151C21FE57}"/>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10" name="TextBox 9">
            <a:extLst>
              <a:ext uri="{FF2B5EF4-FFF2-40B4-BE49-F238E27FC236}">
                <a16:creationId xmlns:a16="http://schemas.microsoft.com/office/drawing/2014/main" id="{9CACF039-6FB8-4BDA-AD0F-2283A0A249F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11" name="TextBox 10">
            <a:extLst>
              <a:ext uri="{FF2B5EF4-FFF2-40B4-BE49-F238E27FC236}">
                <a16:creationId xmlns:a16="http://schemas.microsoft.com/office/drawing/2014/main" id="{C1A817E3-701C-4A1B-95C4-D0EEC2E7B3B0}"/>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2" name="TextBox 11">
            <a:extLst>
              <a:ext uri="{FF2B5EF4-FFF2-40B4-BE49-F238E27FC236}">
                <a16:creationId xmlns:a16="http://schemas.microsoft.com/office/drawing/2014/main" id="{9A6DE8DC-8A2F-416A-BEA8-D9126081E950}"/>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b="1" dirty="0"/>
              <a:t>TRUE ANOMALY</a:t>
            </a:r>
          </a:p>
        </p:txBody>
      </p:sp>
      <p:sp>
        <p:nvSpPr>
          <p:cNvPr id="13" name="TextBox 12">
            <a:extLst>
              <a:ext uri="{FF2B5EF4-FFF2-40B4-BE49-F238E27FC236}">
                <a16:creationId xmlns:a16="http://schemas.microsoft.com/office/drawing/2014/main" id="{695D5EB1-4181-48B4-AA84-A256D715B368}"/>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4" name="TextBox 13">
            <a:extLst>
              <a:ext uri="{FF2B5EF4-FFF2-40B4-BE49-F238E27FC236}">
                <a16:creationId xmlns:a16="http://schemas.microsoft.com/office/drawing/2014/main" id="{91549ECE-8FE0-4054-A025-55CEC7A6305E}"/>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5" name="Picture 14">
            <a:extLst>
              <a:ext uri="{FF2B5EF4-FFF2-40B4-BE49-F238E27FC236}">
                <a16:creationId xmlns:a16="http://schemas.microsoft.com/office/drawing/2014/main" id="{194C4789-E6A9-404B-BFAA-82CB42251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17" name="TextBox 16">
            <a:extLst>
              <a:ext uri="{FF2B5EF4-FFF2-40B4-BE49-F238E27FC236}">
                <a16:creationId xmlns:a16="http://schemas.microsoft.com/office/drawing/2014/main" id="{EBB8BF5B-5EEF-4975-8250-188E7C4898A4}"/>
              </a:ext>
            </a:extLst>
          </p:cNvPr>
          <p:cNvSpPr txBox="1"/>
          <p:nvPr/>
        </p:nvSpPr>
        <p:spPr>
          <a:xfrm>
            <a:off x="3197158" y="6123539"/>
            <a:ext cx="5797684" cy="369332"/>
          </a:xfrm>
          <a:prstGeom prst="rect">
            <a:avLst/>
          </a:prstGeom>
          <a:noFill/>
        </p:spPr>
        <p:txBody>
          <a:bodyPr wrap="square" rtlCol="0">
            <a:spAutoFit/>
          </a:bodyPr>
          <a:lstStyle/>
          <a:p>
            <a:pPr algn="ctr"/>
            <a:r>
              <a:rPr lang="en-US" b="1" dirty="0"/>
              <a:t>Typical Set: </a:t>
            </a:r>
            <a:r>
              <a:rPr lang="en-US" dirty="0"/>
              <a:t>Median Image from each decile</a:t>
            </a:r>
          </a:p>
        </p:txBody>
      </p:sp>
      <p:sp>
        <p:nvSpPr>
          <p:cNvPr id="18" name="TextBox 17">
            <a:extLst>
              <a:ext uri="{FF2B5EF4-FFF2-40B4-BE49-F238E27FC236}">
                <a16:creationId xmlns:a16="http://schemas.microsoft.com/office/drawing/2014/main" id="{3C4D17AA-2D2D-4A95-A2E8-C588EA664C92}"/>
              </a:ext>
            </a:extLst>
          </p:cNvPr>
          <p:cNvSpPr txBox="1"/>
          <p:nvPr/>
        </p:nvSpPr>
        <p:spPr>
          <a:xfrm>
            <a:off x="2774004" y="3781943"/>
            <a:ext cx="6643992" cy="369332"/>
          </a:xfrm>
          <a:prstGeom prst="rect">
            <a:avLst/>
          </a:prstGeom>
          <a:noFill/>
        </p:spPr>
        <p:txBody>
          <a:bodyPr wrap="square" rtlCol="0">
            <a:spAutoFit/>
          </a:bodyPr>
          <a:lstStyle/>
          <a:p>
            <a:pPr algn="ctr"/>
            <a:r>
              <a:rPr lang="en-US" b="1" dirty="0"/>
              <a:t>Anomaly Set: </a:t>
            </a:r>
            <a:r>
              <a:rPr lang="en-US" dirty="0"/>
              <a:t>Median Image from each decile</a:t>
            </a:r>
            <a:endParaRPr lang="en-US" b="1" dirty="0"/>
          </a:p>
        </p:txBody>
      </p:sp>
    </p:spTree>
    <p:extLst>
      <p:ext uri="{BB962C8B-B14F-4D97-AF65-F5344CB8AC3E}">
        <p14:creationId xmlns:p14="http://schemas.microsoft.com/office/powerpoint/2010/main" val="4118147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b="1" dirty="0"/>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Model Variants</a:t>
            </a:r>
          </a:p>
        </p:txBody>
      </p:sp>
      <p:pic>
        <p:nvPicPr>
          <p:cNvPr id="18" name="Picture 17">
            <a:extLst>
              <a:ext uri="{FF2B5EF4-FFF2-40B4-BE49-F238E27FC236}">
                <a16:creationId xmlns:a16="http://schemas.microsoft.com/office/drawing/2014/main" id="{2E36956E-D66F-4289-B6DA-16A98B872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graphicFrame>
        <p:nvGraphicFramePr>
          <p:cNvPr id="17" name="Chart 16">
            <a:extLst>
              <a:ext uri="{FF2B5EF4-FFF2-40B4-BE49-F238E27FC236}">
                <a16:creationId xmlns:a16="http://schemas.microsoft.com/office/drawing/2014/main" id="{AFC3B7FF-EF4E-41A0-A04E-ED0E6069B4FE}"/>
              </a:ext>
            </a:extLst>
          </p:cNvPr>
          <p:cNvGraphicFramePr>
            <a:graphicFrameLocks/>
          </p:cNvGraphicFramePr>
          <p:nvPr>
            <p:extLst>
              <p:ext uri="{D42A27DB-BD31-4B8C-83A1-F6EECF244321}">
                <p14:modId xmlns:p14="http://schemas.microsoft.com/office/powerpoint/2010/main" val="3999086697"/>
              </p:ext>
            </p:extLst>
          </p:nvPr>
        </p:nvGraphicFramePr>
        <p:xfrm>
          <a:off x="1002711" y="1334866"/>
          <a:ext cx="4661000" cy="51359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348568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b="1" dirty="0"/>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Model Variants</a:t>
            </a:r>
          </a:p>
        </p:txBody>
      </p:sp>
      <p:pic>
        <p:nvPicPr>
          <p:cNvPr id="18" name="Picture 17">
            <a:extLst>
              <a:ext uri="{FF2B5EF4-FFF2-40B4-BE49-F238E27FC236}">
                <a16:creationId xmlns:a16="http://schemas.microsoft.com/office/drawing/2014/main" id="{2E36956E-D66F-4289-B6DA-16A98B872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graphicFrame>
        <p:nvGraphicFramePr>
          <p:cNvPr id="17" name="Chart 16">
            <a:extLst>
              <a:ext uri="{FF2B5EF4-FFF2-40B4-BE49-F238E27FC236}">
                <a16:creationId xmlns:a16="http://schemas.microsoft.com/office/drawing/2014/main" id="{AFC3B7FF-EF4E-41A0-A04E-ED0E6069B4FE}"/>
              </a:ext>
            </a:extLst>
          </p:cNvPr>
          <p:cNvGraphicFramePr>
            <a:graphicFrameLocks/>
          </p:cNvGraphicFramePr>
          <p:nvPr>
            <p:extLst/>
          </p:nvPr>
        </p:nvGraphicFramePr>
        <p:xfrm>
          <a:off x="1002711" y="1334866"/>
          <a:ext cx="4661000" cy="51359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8F9A0488-D5DE-4688-8044-80B2674A4F3E}"/>
              </a:ext>
            </a:extLst>
          </p:cNvPr>
          <p:cNvGraphicFramePr>
            <a:graphicFrameLocks/>
          </p:cNvGraphicFramePr>
          <p:nvPr>
            <p:extLst/>
          </p:nvPr>
        </p:nvGraphicFramePr>
        <p:xfrm>
          <a:off x="6178255" y="1334865"/>
          <a:ext cx="4586440" cy="30627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4988477A-42E4-4F2A-80BE-1E7655CF780A}"/>
              </a:ext>
            </a:extLst>
          </p:cNvPr>
          <p:cNvGraphicFramePr>
            <a:graphicFrameLocks/>
          </p:cNvGraphicFramePr>
          <p:nvPr>
            <p:extLst/>
          </p:nvPr>
        </p:nvGraphicFramePr>
        <p:xfrm>
          <a:off x="6178255" y="4401733"/>
          <a:ext cx="4586440" cy="20690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022076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b="1" dirty="0"/>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Easy vs Hard Set</a:t>
            </a:r>
          </a:p>
        </p:txBody>
      </p:sp>
      <p:pic>
        <p:nvPicPr>
          <p:cNvPr id="18" name="Picture 17">
            <a:extLst>
              <a:ext uri="{FF2B5EF4-FFF2-40B4-BE49-F238E27FC236}">
                <a16:creationId xmlns:a16="http://schemas.microsoft.com/office/drawing/2014/main" id="{2E36956E-D66F-4289-B6DA-16A98B872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graphicFrame>
        <p:nvGraphicFramePr>
          <p:cNvPr id="15" name="Chart 14">
            <a:extLst>
              <a:ext uri="{FF2B5EF4-FFF2-40B4-BE49-F238E27FC236}">
                <a16:creationId xmlns:a16="http://schemas.microsoft.com/office/drawing/2014/main" id="{F644B577-50C2-4050-90A2-1544053CAB10}"/>
              </a:ext>
            </a:extLst>
          </p:cNvPr>
          <p:cNvGraphicFramePr>
            <a:graphicFrameLocks/>
          </p:cNvGraphicFramePr>
          <p:nvPr>
            <p:extLst>
              <p:ext uri="{D42A27DB-BD31-4B8C-83A1-F6EECF244321}">
                <p14:modId xmlns:p14="http://schemas.microsoft.com/office/powerpoint/2010/main" val="1061274021"/>
              </p:ext>
            </p:extLst>
          </p:nvPr>
        </p:nvGraphicFramePr>
        <p:xfrm>
          <a:off x="1002711" y="1332816"/>
          <a:ext cx="4586439" cy="51600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30781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C5BD0-D881-4C12-9046-741EF0A1F20F}"/>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6FA1A3E5-6814-428E-9874-189D0A77ADF4}"/>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3F3EC81A-2CF0-4C32-9E77-2B50827ED208}"/>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F7179B28-19B5-4700-8932-309B1245137B}"/>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C43A4B9D-1E3B-4BC0-917E-3585D712BAB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FD86CF17-4979-4EAE-8C81-A38DDB4FF93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b="1" dirty="0"/>
              <a:t>ABLATION</a:t>
            </a:r>
          </a:p>
        </p:txBody>
      </p:sp>
      <p:sp>
        <p:nvSpPr>
          <p:cNvPr id="10" name="TextBox 9">
            <a:extLst>
              <a:ext uri="{FF2B5EF4-FFF2-40B4-BE49-F238E27FC236}">
                <a16:creationId xmlns:a16="http://schemas.microsoft.com/office/drawing/2014/main" id="{796E67CC-7717-4AF0-9417-0B116B18F10C}"/>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sp>
        <p:nvSpPr>
          <p:cNvPr id="12" name="Title 1">
            <a:extLst>
              <a:ext uri="{FF2B5EF4-FFF2-40B4-BE49-F238E27FC236}">
                <a16:creationId xmlns:a16="http://schemas.microsoft.com/office/drawing/2014/main" id="{289EDE6D-BD6B-46F6-BCDC-1A897B8B437B}"/>
              </a:ext>
            </a:extLst>
          </p:cNvPr>
          <p:cNvSpPr>
            <a:spLocks noGrp="1"/>
          </p:cNvSpPr>
          <p:nvPr>
            <p:ph type="title"/>
          </p:nvPr>
        </p:nvSpPr>
        <p:spPr>
          <a:xfrm>
            <a:off x="838200" y="365129"/>
            <a:ext cx="10515600" cy="1325563"/>
          </a:xfrm>
        </p:spPr>
        <p:txBody>
          <a:bodyPr/>
          <a:lstStyle/>
          <a:p>
            <a:r>
              <a:rPr lang="en-US" b="1" dirty="0"/>
              <a:t>Easy vs Hard Set</a:t>
            </a:r>
          </a:p>
        </p:txBody>
      </p:sp>
      <p:pic>
        <p:nvPicPr>
          <p:cNvPr id="18" name="Picture 17">
            <a:extLst>
              <a:ext uri="{FF2B5EF4-FFF2-40B4-BE49-F238E27FC236}">
                <a16:creationId xmlns:a16="http://schemas.microsoft.com/office/drawing/2014/main" id="{2E36956E-D66F-4289-B6DA-16A98B872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graphicFrame>
        <p:nvGraphicFramePr>
          <p:cNvPr id="15" name="Chart 14">
            <a:extLst>
              <a:ext uri="{FF2B5EF4-FFF2-40B4-BE49-F238E27FC236}">
                <a16:creationId xmlns:a16="http://schemas.microsoft.com/office/drawing/2014/main" id="{F644B577-50C2-4050-90A2-1544053CAB10}"/>
              </a:ext>
            </a:extLst>
          </p:cNvPr>
          <p:cNvGraphicFramePr>
            <a:graphicFrameLocks/>
          </p:cNvGraphicFramePr>
          <p:nvPr>
            <p:extLst/>
          </p:nvPr>
        </p:nvGraphicFramePr>
        <p:xfrm>
          <a:off x="1002711" y="1332816"/>
          <a:ext cx="4586439" cy="516005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6FBE1B4D-6117-46FF-B9A1-95BE8E8A7106}"/>
              </a:ext>
            </a:extLst>
          </p:cNvPr>
          <p:cNvGraphicFramePr>
            <a:graphicFrameLocks/>
          </p:cNvGraphicFramePr>
          <p:nvPr>
            <p:extLst/>
          </p:nvPr>
        </p:nvGraphicFramePr>
        <p:xfrm>
          <a:off x="6096000" y="1332817"/>
          <a:ext cx="4791075" cy="513798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393026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4585-85F7-4675-BC54-BBC72431A2AD}"/>
              </a:ext>
            </a:extLst>
          </p:cNvPr>
          <p:cNvSpPr>
            <a:spLocks noGrp="1"/>
          </p:cNvSpPr>
          <p:nvPr>
            <p:ph type="title"/>
          </p:nvPr>
        </p:nvSpPr>
        <p:spPr/>
        <p:txBody>
          <a:bodyPr/>
          <a:lstStyle/>
          <a:p>
            <a:r>
              <a:rPr lang="en-US" b="1" dirty="0"/>
              <a:t>Anomaly Detection in Literature</a:t>
            </a:r>
          </a:p>
        </p:txBody>
      </p:sp>
      <p:sp>
        <p:nvSpPr>
          <p:cNvPr id="3" name="Content Placeholder 2">
            <a:extLst>
              <a:ext uri="{FF2B5EF4-FFF2-40B4-BE49-F238E27FC236}">
                <a16:creationId xmlns:a16="http://schemas.microsoft.com/office/drawing/2014/main" id="{5FDC213B-EF6B-4E30-904B-6793C034F8B1}"/>
              </a:ext>
            </a:extLst>
          </p:cNvPr>
          <p:cNvSpPr>
            <a:spLocks noGrp="1"/>
          </p:cNvSpPr>
          <p:nvPr>
            <p:ph idx="1"/>
          </p:nvPr>
        </p:nvSpPr>
        <p:spPr/>
        <p:txBody>
          <a:bodyPr>
            <a:normAutofit/>
          </a:bodyPr>
          <a:lstStyle/>
          <a:p>
            <a:pPr>
              <a:lnSpc>
                <a:spcPct val="150000"/>
              </a:lnSpc>
            </a:pPr>
            <a:r>
              <a:rPr lang="en-US" dirty="0"/>
              <a:t>One class as inliers and all others as outliers </a:t>
            </a:r>
          </a:p>
          <a:p>
            <a:pPr lvl="1">
              <a:lnSpc>
                <a:spcPct val="110000"/>
              </a:lnSpc>
            </a:pPr>
            <a:r>
              <a:rPr lang="en-US" dirty="0"/>
              <a:t>9 vs 1-8 in MNIST</a:t>
            </a:r>
          </a:p>
          <a:p>
            <a:pPr lvl="1">
              <a:lnSpc>
                <a:spcPct val="110000"/>
              </a:lnSpc>
            </a:pPr>
            <a:r>
              <a:rPr lang="en-US" dirty="0"/>
              <a:t>Dog vs others in CIFAR 10</a:t>
            </a:r>
          </a:p>
        </p:txBody>
      </p:sp>
      <p:pic>
        <p:nvPicPr>
          <p:cNvPr id="5" name="Picture 4">
            <a:extLst>
              <a:ext uri="{FF2B5EF4-FFF2-40B4-BE49-F238E27FC236}">
                <a16:creationId xmlns:a16="http://schemas.microsoft.com/office/drawing/2014/main" id="{0C22BAF4-FA79-4C06-8DD4-6DA566136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6" name="TextBox 5">
            <a:extLst>
              <a:ext uri="{FF2B5EF4-FFF2-40B4-BE49-F238E27FC236}">
                <a16:creationId xmlns:a16="http://schemas.microsoft.com/office/drawing/2014/main" id="{94D4973B-C675-45FA-A1E5-6BA07A452BB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7" name="TextBox 6">
            <a:extLst>
              <a:ext uri="{FF2B5EF4-FFF2-40B4-BE49-F238E27FC236}">
                <a16:creationId xmlns:a16="http://schemas.microsoft.com/office/drawing/2014/main" id="{C90E2F04-E84F-4F11-8A57-EE19A4DDD5ED}"/>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8" name="TextBox 7">
            <a:extLst>
              <a:ext uri="{FF2B5EF4-FFF2-40B4-BE49-F238E27FC236}">
                <a16:creationId xmlns:a16="http://schemas.microsoft.com/office/drawing/2014/main" id="{CFB63D20-1F9A-4032-ADD7-75615D2D9B87}"/>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9" name="TextBox 8">
            <a:extLst>
              <a:ext uri="{FF2B5EF4-FFF2-40B4-BE49-F238E27FC236}">
                <a16:creationId xmlns:a16="http://schemas.microsoft.com/office/drawing/2014/main" id="{8064BFC0-6343-4F6F-AF24-B3FD6D481FDA}"/>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6EDF77ED-2BF9-413E-8D68-7A523AEB310C}"/>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22FB6346-AD28-4AF4-9FFB-F94B824AE28E}"/>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73A80F85-165A-42B2-8B05-25EA28311390}"/>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14" name="Picture 13">
            <a:extLst>
              <a:ext uri="{FF2B5EF4-FFF2-40B4-BE49-F238E27FC236}">
                <a16:creationId xmlns:a16="http://schemas.microsoft.com/office/drawing/2014/main" id="{56C9AA0C-6DC4-4F3F-9EA7-0EEF9E81FC69}"/>
              </a:ext>
            </a:extLst>
          </p:cNvPr>
          <p:cNvPicPr>
            <a:picLocks noChangeAspect="1"/>
          </p:cNvPicPr>
          <p:nvPr/>
        </p:nvPicPr>
        <p:blipFill rotWithShape="1">
          <a:blip r:embed="rId4"/>
          <a:srcRect l="55640"/>
          <a:stretch/>
        </p:blipFill>
        <p:spPr>
          <a:xfrm>
            <a:off x="8549641" y="2786975"/>
            <a:ext cx="3526307" cy="3135543"/>
          </a:xfrm>
          <a:prstGeom prst="rect">
            <a:avLst/>
          </a:prstGeom>
        </p:spPr>
      </p:pic>
      <p:pic>
        <p:nvPicPr>
          <p:cNvPr id="16" name="Picture 2" descr="Image result for dog vs cat cifar10 anomaly detection">
            <a:extLst>
              <a:ext uri="{FF2B5EF4-FFF2-40B4-BE49-F238E27FC236}">
                <a16:creationId xmlns:a16="http://schemas.microsoft.com/office/drawing/2014/main" id="{E348C785-FD5D-410B-AA8A-F28DBEFFF4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518"/>
          <a:stretch/>
        </p:blipFill>
        <p:spPr bwMode="auto">
          <a:xfrm>
            <a:off x="5206801" y="2786975"/>
            <a:ext cx="3342840" cy="304160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1A835BB-E94B-4E36-8259-4C1C99372974}"/>
              </a:ext>
            </a:extLst>
          </p:cNvPr>
          <p:cNvSpPr/>
          <p:nvPr/>
        </p:nvSpPr>
        <p:spPr>
          <a:xfrm>
            <a:off x="-50867" y="6185094"/>
            <a:ext cx="10515600" cy="307777"/>
          </a:xfrm>
          <a:prstGeom prst="rect">
            <a:avLst/>
          </a:prstGeom>
        </p:spPr>
        <p:txBody>
          <a:bodyPr wrap="square">
            <a:spAutoFit/>
          </a:bodyPr>
          <a:lstStyle/>
          <a:p>
            <a:r>
              <a:rPr lang="en-US" sz="1400" dirty="0"/>
              <a:t> 1. </a:t>
            </a:r>
            <a:r>
              <a:rPr lang="en-US" sz="1400" dirty="0" err="1"/>
              <a:t>Zhai</a:t>
            </a:r>
            <a:r>
              <a:rPr lang="en-US" sz="1400" dirty="0"/>
              <a:t>, </a:t>
            </a:r>
            <a:r>
              <a:rPr lang="en-US" sz="1400" dirty="0" err="1"/>
              <a:t>Shuangfei</a:t>
            </a:r>
            <a:r>
              <a:rPr lang="en-US" sz="1400" dirty="0"/>
              <a:t>, et al. "Deep structured energy based models for anomaly detection." ICML 2016. </a:t>
            </a:r>
          </a:p>
        </p:txBody>
      </p:sp>
    </p:spTree>
    <p:extLst>
      <p:ext uri="{BB962C8B-B14F-4D97-AF65-F5344CB8AC3E}">
        <p14:creationId xmlns:p14="http://schemas.microsoft.com/office/powerpoint/2010/main" val="3259088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D307-4AE0-4A80-B876-07F137219D8B}"/>
              </a:ext>
            </a:extLst>
          </p:cNvPr>
          <p:cNvSpPr>
            <a:spLocks noGrp="1"/>
          </p:cNvSpPr>
          <p:nvPr>
            <p:ph type="title"/>
          </p:nvPr>
        </p:nvSpPr>
        <p:spPr/>
        <p:txBody>
          <a:bodyPr/>
          <a:lstStyle/>
          <a:p>
            <a:r>
              <a:rPr lang="en-US" b="1" dirty="0"/>
              <a:t>Conclusions</a:t>
            </a:r>
          </a:p>
        </p:txBody>
      </p:sp>
      <p:sp>
        <p:nvSpPr>
          <p:cNvPr id="3" name="Content Placeholder 2">
            <a:extLst>
              <a:ext uri="{FF2B5EF4-FFF2-40B4-BE49-F238E27FC236}">
                <a16:creationId xmlns:a16="http://schemas.microsoft.com/office/drawing/2014/main" id="{402701C2-5CF4-4C72-971B-215A0889D15E}"/>
              </a:ext>
            </a:extLst>
          </p:cNvPr>
          <p:cNvSpPr>
            <a:spLocks noGrp="1"/>
          </p:cNvSpPr>
          <p:nvPr>
            <p:ph idx="1"/>
          </p:nvPr>
        </p:nvSpPr>
        <p:spPr/>
        <p:txBody>
          <a:bodyPr/>
          <a:lstStyle/>
          <a:p>
            <a:r>
              <a:rPr lang="en-US" dirty="0"/>
              <a:t>Unsupervised framework for evaluating future anomaly detection, enabled through two small datasets </a:t>
            </a:r>
          </a:p>
        </p:txBody>
      </p:sp>
      <p:sp>
        <p:nvSpPr>
          <p:cNvPr id="4" name="TextBox 3">
            <a:extLst>
              <a:ext uri="{FF2B5EF4-FFF2-40B4-BE49-F238E27FC236}">
                <a16:creationId xmlns:a16="http://schemas.microsoft.com/office/drawing/2014/main" id="{25B585E4-0F05-4FDD-8B26-6F88C2EDFB4A}"/>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E3CA4BEF-7127-44B5-89B9-CA826D568847}"/>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8C77907A-1A50-420E-9194-B4C94CF3E526}"/>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E428D222-57CE-4D03-99B0-1F158CA33BC1}"/>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FFE6E542-816A-4715-AB72-7DC062E7500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585BCC15-0F72-4AE8-A3EA-26E0756DE2E1}"/>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90000"/>
                  </a:schemeClr>
                </a:solidFill>
              </a:rPr>
              <a:t>ABLATION</a:t>
            </a:r>
          </a:p>
        </p:txBody>
      </p:sp>
      <p:sp>
        <p:nvSpPr>
          <p:cNvPr id="10" name="TextBox 9">
            <a:extLst>
              <a:ext uri="{FF2B5EF4-FFF2-40B4-BE49-F238E27FC236}">
                <a16:creationId xmlns:a16="http://schemas.microsoft.com/office/drawing/2014/main" id="{79787E4F-A156-4E9A-8500-2BDA52917DD1}"/>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b="1" dirty="0"/>
              <a:t>CONCLUSION</a:t>
            </a:r>
          </a:p>
        </p:txBody>
      </p:sp>
      <p:pic>
        <p:nvPicPr>
          <p:cNvPr id="11" name="Picture 10">
            <a:extLst>
              <a:ext uri="{FF2B5EF4-FFF2-40B4-BE49-F238E27FC236}">
                <a16:creationId xmlns:a16="http://schemas.microsoft.com/office/drawing/2014/main" id="{2A79F144-1C5C-47AE-A596-CB7A4D6C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825139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D307-4AE0-4A80-B876-07F137219D8B}"/>
              </a:ext>
            </a:extLst>
          </p:cNvPr>
          <p:cNvSpPr>
            <a:spLocks noGrp="1"/>
          </p:cNvSpPr>
          <p:nvPr>
            <p:ph type="title"/>
          </p:nvPr>
        </p:nvSpPr>
        <p:spPr/>
        <p:txBody>
          <a:bodyPr/>
          <a:lstStyle/>
          <a:p>
            <a:r>
              <a:rPr lang="en-US" b="1" dirty="0"/>
              <a:t>Conclusions</a:t>
            </a:r>
          </a:p>
        </p:txBody>
      </p:sp>
      <p:sp>
        <p:nvSpPr>
          <p:cNvPr id="3" name="Content Placeholder 2">
            <a:extLst>
              <a:ext uri="{FF2B5EF4-FFF2-40B4-BE49-F238E27FC236}">
                <a16:creationId xmlns:a16="http://schemas.microsoft.com/office/drawing/2014/main" id="{402701C2-5CF4-4C72-971B-215A0889D15E}"/>
              </a:ext>
            </a:extLst>
          </p:cNvPr>
          <p:cNvSpPr>
            <a:spLocks noGrp="1"/>
          </p:cNvSpPr>
          <p:nvPr>
            <p:ph idx="1"/>
          </p:nvPr>
        </p:nvSpPr>
        <p:spPr/>
        <p:txBody>
          <a:bodyPr/>
          <a:lstStyle/>
          <a:p>
            <a:r>
              <a:rPr lang="en-US" dirty="0"/>
              <a:t>Unsupervised framework for evaluating future anomaly detection, enabled through two small datasets </a:t>
            </a:r>
          </a:p>
          <a:p>
            <a:r>
              <a:rPr lang="en-US" dirty="0"/>
              <a:t>IRF combats the over-generalization of compression losses</a:t>
            </a:r>
          </a:p>
        </p:txBody>
      </p:sp>
      <p:sp>
        <p:nvSpPr>
          <p:cNvPr id="4" name="TextBox 3">
            <a:extLst>
              <a:ext uri="{FF2B5EF4-FFF2-40B4-BE49-F238E27FC236}">
                <a16:creationId xmlns:a16="http://schemas.microsoft.com/office/drawing/2014/main" id="{25B585E4-0F05-4FDD-8B26-6F88C2EDFB4A}"/>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E3CA4BEF-7127-44B5-89B9-CA826D568847}"/>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8C77907A-1A50-420E-9194-B4C94CF3E526}"/>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E428D222-57CE-4D03-99B0-1F158CA33BC1}"/>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FFE6E542-816A-4715-AB72-7DC062E7500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585BCC15-0F72-4AE8-A3EA-26E0756DE2E1}"/>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90000"/>
                  </a:schemeClr>
                </a:solidFill>
              </a:rPr>
              <a:t>ABLATION</a:t>
            </a:r>
          </a:p>
        </p:txBody>
      </p:sp>
      <p:sp>
        <p:nvSpPr>
          <p:cNvPr id="10" name="TextBox 9">
            <a:extLst>
              <a:ext uri="{FF2B5EF4-FFF2-40B4-BE49-F238E27FC236}">
                <a16:creationId xmlns:a16="http://schemas.microsoft.com/office/drawing/2014/main" id="{79787E4F-A156-4E9A-8500-2BDA52917DD1}"/>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b="1" dirty="0"/>
              <a:t>CONCLUSION</a:t>
            </a:r>
          </a:p>
        </p:txBody>
      </p:sp>
      <p:pic>
        <p:nvPicPr>
          <p:cNvPr id="11" name="Picture 10">
            <a:extLst>
              <a:ext uri="{FF2B5EF4-FFF2-40B4-BE49-F238E27FC236}">
                <a16:creationId xmlns:a16="http://schemas.microsoft.com/office/drawing/2014/main" id="{8CD456E8-4DD8-436D-B627-27DB32CF27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9644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7D307-4AE0-4A80-B876-07F137219D8B}"/>
              </a:ext>
            </a:extLst>
          </p:cNvPr>
          <p:cNvSpPr>
            <a:spLocks noGrp="1"/>
          </p:cNvSpPr>
          <p:nvPr>
            <p:ph type="title"/>
          </p:nvPr>
        </p:nvSpPr>
        <p:spPr/>
        <p:txBody>
          <a:bodyPr/>
          <a:lstStyle/>
          <a:p>
            <a:r>
              <a:rPr lang="en-US" b="1" dirty="0"/>
              <a:t>Conclusions</a:t>
            </a:r>
          </a:p>
        </p:txBody>
      </p:sp>
      <p:sp>
        <p:nvSpPr>
          <p:cNvPr id="3" name="Content Placeholder 2">
            <a:extLst>
              <a:ext uri="{FF2B5EF4-FFF2-40B4-BE49-F238E27FC236}">
                <a16:creationId xmlns:a16="http://schemas.microsoft.com/office/drawing/2014/main" id="{402701C2-5CF4-4C72-971B-215A0889D15E}"/>
              </a:ext>
            </a:extLst>
          </p:cNvPr>
          <p:cNvSpPr>
            <a:spLocks noGrp="1"/>
          </p:cNvSpPr>
          <p:nvPr>
            <p:ph idx="1"/>
          </p:nvPr>
        </p:nvSpPr>
        <p:spPr/>
        <p:txBody>
          <a:bodyPr/>
          <a:lstStyle/>
          <a:p>
            <a:r>
              <a:rPr lang="en-US" dirty="0"/>
              <a:t>Unsupervised framework for evaluating future anomaly detection, enabled through two small datasets </a:t>
            </a:r>
          </a:p>
          <a:p>
            <a:r>
              <a:rPr lang="en-US" dirty="0"/>
              <a:t>IRF combats the over-generalization of compression losses </a:t>
            </a:r>
          </a:p>
          <a:p>
            <a:r>
              <a:rPr lang="en-US" dirty="0"/>
              <a:t>IRF works well for both supervised and unsupervised task</a:t>
            </a:r>
          </a:p>
        </p:txBody>
      </p:sp>
      <p:sp>
        <p:nvSpPr>
          <p:cNvPr id="4" name="TextBox 3">
            <a:extLst>
              <a:ext uri="{FF2B5EF4-FFF2-40B4-BE49-F238E27FC236}">
                <a16:creationId xmlns:a16="http://schemas.microsoft.com/office/drawing/2014/main" id="{25B585E4-0F05-4FDD-8B26-6F88C2EDFB4A}"/>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E3CA4BEF-7127-44B5-89B9-CA826D568847}"/>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8C77907A-1A50-420E-9194-B4C94CF3E526}"/>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E428D222-57CE-4D03-99B0-1F158CA33BC1}"/>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FFE6E542-816A-4715-AB72-7DC062E7500E}"/>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585BCC15-0F72-4AE8-A3EA-26E0756DE2E1}"/>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90000"/>
                  </a:schemeClr>
                </a:solidFill>
              </a:rPr>
              <a:t>ABLATION</a:t>
            </a:r>
          </a:p>
        </p:txBody>
      </p:sp>
      <p:sp>
        <p:nvSpPr>
          <p:cNvPr id="10" name="TextBox 9">
            <a:extLst>
              <a:ext uri="{FF2B5EF4-FFF2-40B4-BE49-F238E27FC236}">
                <a16:creationId xmlns:a16="http://schemas.microsoft.com/office/drawing/2014/main" id="{79787E4F-A156-4E9A-8500-2BDA52917DD1}"/>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b="1" dirty="0"/>
              <a:t>CONCLUSION</a:t>
            </a:r>
          </a:p>
        </p:txBody>
      </p:sp>
      <p:pic>
        <p:nvPicPr>
          <p:cNvPr id="11" name="Picture 10">
            <a:extLst>
              <a:ext uri="{FF2B5EF4-FFF2-40B4-BE49-F238E27FC236}">
                <a16:creationId xmlns:a16="http://schemas.microsoft.com/office/drawing/2014/main" id="{002BAC28-3C2E-44C6-832C-6E2E576F4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637192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C21BE-B259-4621-BA47-9C11D589945D}"/>
              </a:ext>
            </a:extLst>
          </p:cNvPr>
          <p:cNvSpPr>
            <a:spLocks noGrp="1"/>
          </p:cNvSpPr>
          <p:nvPr>
            <p:ph type="title"/>
          </p:nvPr>
        </p:nvSpPr>
        <p:spPr/>
        <p:txBody>
          <a:bodyPr/>
          <a:lstStyle/>
          <a:p>
            <a:r>
              <a:rPr lang="en-US" b="1" dirty="0"/>
              <a:t>Limitations</a:t>
            </a:r>
          </a:p>
        </p:txBody>
      </p:sp>
      <p:sp>
        <p:nvSpPr>
          <p:cNvPr id="3" name="Content Placeholder 2">
            <a:extLst>
              <a:ext uri="{FF2B5EF4-FFF2-40B4-BE49-F238E27FC236}">
                <a16:creationId xmlns:a16="http://schemas.microsoft.com/office/drawing/2014/main" id="{A3F78B4C-DE79-4AC6-B8BB-1D0C7CA310D6}"/>
              </a:ext>
            </a:extLst>
          </p:cNvPr>
          <p:cNvSpPr>
            <a:spLocks noGrp="1"/>
          </p:cNvSpPr>
          <p:nvPr>
            <p:ph idx="1"/>
          </p:nvPr>
        </p:nvSpPr>
        <p:spPr/>
        <p:txBody>
          <a:bodyPr/>
          <a:lstStyle/>
          <a:p>
            <a:r>
              <a:rPr lang="en-US" dirty="0"/>
              <a:t>Good performance for concentrated anomalies compared to diffused anomalies</a:t>
            </a:r>
          </a:p>
        </p:txBody>
      </p:sp>
      <p:sp>
        <p:nvSpPr>
          <p:cNvPr id="4" name="TextBox 3">
            <a:extLst>
              <a:ext uri="{FF2B5EF4-FFF2-40B4-BE49-F238E27FC236}">
                <a16:creationId xmlns:a16="http://schemas.microsoft.com/office/drawing/2014/main" id="{577E5FC0-A10B-4CDD-B744-0051AEA15DBC}"/>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E69E65CF-7604-475A-9695-67A602B23E3E}"/>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65FEE29C-697F-4106-AAD6-0067A66558C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9F4378F3-557E-4673-8C6B-74E9A94D6931}"/>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84870BF3-46D0-441C-AB0B-907EB2AAE157}"/>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6F765764-9083-487A-9118-6791A3F602D8}"/>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20AAC2AF-0BD6-46D2-BC29-ED5A9B0993E7}"/>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b="1" dirty="0"/>
              <a:t>CONCLUSION</a:t>
            </a:r>
          </a:p>
        </p:txBody>
      </p:sp>
      <p:pic>
        <p:nvPicPr>
          <p:cNvPr id="11" name="Picture 10">
            <a:extLst>
              <a:ext uri="{FF2B5EF4-FFF2-40B4-BE49-F238E27FC236}">
                <a16:creationId xmlns:a16="http://schemas.microsoft.com/office/drawing/2014/main" id="{681FC72B-953D-4B94-A8F1-71974A26E5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376063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C21BE-B259-4621-BA47-9C11D589945D}"/>
              </a:ext>
            </a:extLst>
          </p:cNvPr>
          <p:cNvSpPr>
            <a:spLocks noGrp="1"/>
          </p:cNvSpPr>
          <p:nvPr>
            <p:ph type="title"/>
          </p:nvPr>
        </p:nvSpPr>
        <p:spPr/>
        <p:txBody>
          <a:bodyPr/>
          <a:lstStyle/>
          <a:p>
            <a:r>
              <a:rPr lang="en-US" b="1" dirty="0"/>
              <a:t>Limitations</a:t>
            </a:r>
          </a:p>
        </p:txBody>
      </p:sp>
      <p:sp>
        <p:nvSpPr>
          <p:cNvPr id="3" name="Content Placeholder 2">
            <a:extLst>
              <a:ext uri="{FF2B5EF4-FFF2-40B4-BE49-F238E27FC236}">
                <a16:creationId xmlns:a16="http://schemas.microsoft.com/office/drawing/2014/main" id="{A3F78B4C-DE79-4AC6-B8BB-1D0C7CA310D6}"/>
              </a:ext>
            </a:extLst>
          </p:cNvPr>
          <p:cNvSpPr>
            <a:spLocks noGrp="1"/>
          </p:cNvSpPr>
          <p:nvPr>
            <p:ph idx="1"/>
          </p:nvPr>
        </p:nvSpPr>
        <p:spPr/>
        <p:txBody>
          <a:bodyPr/>
          <a:lstStyle/>
          <a:p>
            <a:r>
              <a:rPr lang="en-US" dirty="0"/>
              <a:t>Good performance for concentrated anomalies compared to diffused anomalies</a:t>
            </a:r>
          </a:p>
          <a:p>
            <a:r>
              <a:rPr lang="en-US" dirty="0"/>
              <a:t>Solution: </a:t>
            </a:r>
            <a:r>
              <a:rPr lang="en-US"/>
              <a:t>Multiple boxes instead </a:t>
            </a:r>
            <a:r>
              <a:rPr lang="en-US" dirty="0"/>
              <a:t>of just one</a:t>
            </a:r>
          </a:p>
          <a:p>
            <a:endParaRPr lang="en-US" dirty="0"/>
          </a:p>
        </p:txBody>
      </p:sp>
      <p:sp>
        <p:nvSpPr>
          <p:cNvPr id="4" name="TextBox 3">
            <a:extLst>
              <a:ext uri="{FF2B5EF4-FFF2-40B4-BE49-F238E27FC236}">
                <a16:creationId xmlns:a16="http://schemas.microsoft.com/office/drawing/2014/main" id="{577E5FC0-A10B-4CDD-B744-0051AEA15DBC}"/>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E69E65CF-7604-475A-9695-67A602B23E3E}"/>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65FEE29C-697F-4106-AAD6-0067A66558C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9F4378F3-557E-4673-8C6B-74E9A94D6931}"/>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84870BF3-46D0-441C-AB0B-907EB2AAE157}"/>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6F765764-9083-487A-9118-6791A3F602D8}"/>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20AAC2AF-0BD6-46D2-BC29-ED5A9B0993E7}"/>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b="1" dirty="0"/>
              <a:t>CONCLUSION</a:t>
            </a:r>
          </a:p>
        </p:txBody>
      </p:sp>
      <p:pic>
        <p:nvPicPr>
          <p:cNvPr id="11" name="Picture 10">
            <a:extLst>
              <a:ext uri="{FF2B5EF4-FFF2-40B4-BE49-F238E27FC236}">
                <a16:creationId xmlns:a16="http://schemas.microsoft.com/office/drawing/2014/main" id="{639227F5-6F75-4EC5-A408-4686A8D6D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2652637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7E5FC0-A10B-4CDD-B744-0051AEA15DBC}"/>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dirty="0">
                <a:solidFill>
                  <a:schemeClr val="bg2">
                    <a:lumMod val="75000"/>
                  </a:schemeClr>
                </a:solidFill>
              </a:rPr>
              <a:t>INTRODUCTION</a:t>
            </a:r>
          </a:p>
        </p:txBody>
      </p:sp>
      <p:sp>
        <p:nvSpPr>
          <p:cNvPr id="5" name="TextBox 4">
            <a:extLst>
              <a:ext uri="{FF2B5EF4-FFF2-40B4-BE49-F238E27FC236}">
                <a16:creationId xmlns:a16="http://schemas.microsoft.com/office/drawing/2014/main" id="{E69E65CF-7604-475A-9695-67A602B23E3E}"/>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a:t>
            </a:r>
          </a:p>
        </p:txBody>
      </p:sp>
      <p:sp>
        <p:nvSpPr>
          <p:cNvPr id="6" name="TextBox 5">
            <a:extLst>
              <a:ext uri="{FF2B5EF4-FFF2-40B4-BE49-F238E27FC236}">
                <a16:creationId xmlns:a16="http://schemas.microsoft.com/office/drawing/2014/main" id="{65FEE29C-697F-4106-AAD6-0067A66558C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7" name="TextBox 6">
            <a:extLst>
              <a:ext uri="{FF2B5EF4-FFF2-40B4-BE49-F238E27FC236}">
                <a16:creationId xmlns:a16="http://schemas.microsoft.com/office/drawing/2014/main" id="{9F4378F3-557E-4673-8C6B-74E9A94D6931}"/>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8" name="TextBox 7">
            <a:extLst>
              <a:ext uri="{FF2B5EF4-FFF2-40B4-BE49-F238E27FC236}">
                <a16:creationId xmlns:a16="http://schemas.microsoft.com/office/drawing/2014/main" id="{84870BF3-46D0-441C-AB0B-907EB2AAE157}"/>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9" name="TextBox 8">
            <a:extLst>
              <a:ext uri="{FF2B5EF4-FFF2-40B4-BE49-F238E27FC236}">
                <a16:creationId xmlns:a16="http://schemas.microsoft.com/office/drawing/2014/main" id="{6F765764-9083-487A-9118-6791A3F602D8}"/>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0" name="TextBox 9">
            <a:extLst>
              <a:ext uri="{FF2B5EF4-FFF2-40B4-BE49-F238E27FC236}">
                <a16:creationId xmlns:a16="http://schemas.microsoft.com/office/drawing/2014/main" id="{20AAC2AF-0BD6-46D2-BC29-ED5A9B0993E7}"/>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b="1" dirty="0"/>
              <a:t>CONCLUSION</a:t>
            </a:r>
          </a:p>
        </p:txBody>
      </p:sp>
      <p:sp>
        <p:nvSpPr>
          <p:cNvPr id="12" name="Content Placeholder 11">
            <a:extLst>
              <a:ext uri="{FF2B5EF4-FFF2-40B4-BE49-F238E27FC236}">
                <a16:creationId xmlns:a16="http://schemas.microsoft.com/office/drawing/2014/main" id="{C76181C0-B637-45F0-BB31-4E80D0B8901A}"/>
              </a:ext>
            </a:extLst>
          </p:cNvPr>
          <p:cNvSpPr>
            <a:spLocks noGrp="1"/>
          </p:cNvSpPr>
          <p:nvPr>
            <p:ph idx="1"/>
          </p:nvPr>
        </p:nvSpPr>
        <p:spPr/>
        <p:txBody>
          <a:bodyPr/>
          <a:lstStyle/>
          <a:p>
            <a:endParaRPr lang="en-US"/>
          </a:p>
        </p:txBody>
      </p:sp>
      <p:sp>
        <p:nvSpPr>
          <p:cNvPr id="14" name="Title 13">
            <a:extLst>
              <a:ext uri="{FF2B5EF4-FFF2-40B4-BE49-F238E27FC236}">
                <a16:creationId xmlns:a16="http://schemas.microsoft.com/office/drawing/2014/main" id="{98078051-D7D4-4CAB-88C3-EDF45A45715C}"/>
              </a:ext>
            </a:extLst>
          </p:cNvPr>
          <p:cNvSpPr>
            <a:spLocks noGrp="1"/>
          </p:cNvSpPr>
          <p:nvPr>
            <p:ph type="title"/>
          </p:nvPr>
        </p:nvSpPr>
        <p:spPr/>
        <p:txBody>
          <a:bodyPr/>
          <a:lstStyle/>
          <a:p>
            <a:endParaRPr lang="en-US"/>
          </a:p>
        </p:txBody>
      </p:sp>
      <p:pic>
        <p:nvPicPr>
          <p:cNvPr id="15" name="Picture 14">
            <a:extLst>
              <a:ext uri="{FF2B5EF4-FFF2-40B4-BE49-F238E27FC236}">
                <a16:creationId xmlns:a16="http://schemas.microsoft.com/office/drawing/2014/main" id="{72801638-B33A-4CF6-9978-249B85A5E6E6}"/>
              </a:ext>
            </a:extLst>
          </p:cNvPr>
          <p:cNvPicPr>
            <a:picLocks noChangeAspect="1"/>
          </p:cNvPicPr>
          <p:nvPr/>
        </p:nvPicPr>
        <p:blipFill>
          <a:blip r:embed="rId2"/>
          <a:stretch>
            <a:fillRect/>
          </a:stretch>
        </p:blipFill>
        <p:spPr>
          <a:xfrm>
            <a:off x="0" y="0"/>
            <a:ext cx="12192000" cy="6456637"/>
          </a:xfrm>
          <a:prstGeom prst="rect">
            <a:avLst/>
          </a:prstGeom>
        </p:spPr>
      </p:pic>
      <p:sp>
        <p:nvSpPr>
          <p:cNvPr id="2" name="TextBox 1">
            <a:extLst>
              <a:ext uri="{FF2B5EF4-FFF2-40B4-BE49-F238E27FC236}">
                <a16:creationId xmlns:a16="http://schemas.microsoft.com/office/drawing/2014/main" id="{4AC43588-55AE-452D-A434-55E3A7773433}"/>
              </a:ext>
            </a:extLst>
          </p:cNvPr>
          <p:cNvSpPr txBox="1"/>
          <p:nvPr/>
        </p:nvSpPr>
        <p:spPr>
          <a:xfrm>
            <a:off x="9975094" y="93089"/>
            <a:ext cx="1475171" cy="369332"/>
          </a:xfrm>
          <a:prstGeom prst="rect">
            <a:avLst/>
          </a:prstGeom>
          <a:noFill/>
        </p:spPr>
        <p:txBody>
          <a:bodyPr wrap="square" rtlCol="0">
            <a:spAutoFit/>
          </a:bodyPr>
          <a:lstStyle/>
          <a:p>
            <a:r>
              <a:rPr lang="en-US" dirty="0"/>
              <a:t>Poster #125</a:t>
            </a:r>
          </a:p>
        </p:txBody>
      </p:sp>
    </p:spTree>
    <p:extLst>
      <p:ext uri="{BB962C8B-B14F-4D97-AF65-F5344CB8AC3E}">
        <p14:creationId xmlns:p14="http://schemas.microsoft.com/office/powerpoint/2010/main" val="2758661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4585-85F7-4675-BC54-BBC72431A2AD}"/>
              </a:ext>
            </a:extLst>
          </p:cNvPr>
          <p:cNvSpPr>
            <a:spLocks noGrp="1"/>
          </p:cNvSpPr>
          <p:nvPr>
            <p:ph type="title"/>
          </p:nvPr>
        </p:nvSpPr>
        <p:spPr/>
        <p:txBody>
          <a:bodyPr/>
          <a:lstStyle/>
          <a:p>
            <a:r>
              <a:rPr lang="en-US" b="1" dirty="0"/>
              <a:t>Anomaly Detection in Literature</a:t>
            </a:r>
          </a:p>
        </p:txBody>
      </p:sp>
      <p:sp>
        <p:nvSpPr>
          <p:cNvPr id="3" name="Content Placeholder 2">
            <a:extLst>
              <a:ext uri="{FF2B5EF4-FFF2-40B4-BE49-F238E27FC236}">
                <a16:creationId xmlns:a16="http://schemas.microsoft.com/office/drawing/2014/main" id="{5FDC213B-EF6B-4E30-904B-6793C034F8B1}"/>
              </a:ext>
            </a:extLst>
          </p:cNvPr>
          <p:cNvSpPr>
            <a:spLocks noGrp="1"/>
          </p:cNvSpPr>
          <p:nvPr>
            <p:ph idx="1"/>
          </p:nvPr>
        </p:nvSpPr>
        <p:spPr/>
        <p:txBody>
          <a:bodyPr>
            <a:normAutofit/>
          </a:bodyPr>
          <a:lstStyle/>
          <a:p>
            <a:pPr>
              <a:lnSpc>
                <a:spcPct val="150000"/>
              </a:lnSpc>
            </a:pPr>
            <a:r>
              <a:rPr lang="en-US" dirty="0"/>
              <a:t>One class as inliers and all others as outliers </a:t>
            </a:r>
          </a:p>
          <a:p>
            <a:pPr lvl="1">
              <a:lnSpc>
                <a:spcPct val="110000"/>
              </a:lnSpc>
            </a:pPr>
            <a:r>
              <a:rPr lang="en-US" dirty="0"/>
              <a:t>9 vs 1-8 in MNIST</a:t>
            </a:r>
          </a:p>
          <a:p>
            <a:pPr lvl="1">
              <a:lnSpc>
                <a:spcPct val="110000"/>
              </a:lnSpc>
            </a:pPr>
            <a:r>
              <a:rPr lang="en-US" dirty="0"/>
              <a:t>Dog vs others in CIFAR 10</a:t>
            </a:r>
          </a:p>
          <a:p>
            <a:pPr>
              <a:lnSpc>
                <a:spcPct val="150000"/>
              </a:lnSpc>
            </a:pPr>
            <a:r>
              <a:rPr lang="en-US" dirty="0"/>
              <a:t>Are these </a:t>
            </a:r>
            <a:r>
              <a:rPr lang="en-US" i="1" dirty="0"/>
              <a:t>True</a:t>
            </a:r>
            <a:r>
              <a:rPr lang="en-US" dirty="0"/>
              <a:t> Anomalies?</a:t>
            </a:r>
          </a:p>
          <a:p>
            <a:pPr>
              <a:lnSpc>
                <a:spcPct val="150000"/>
              </a:lnSpc>
            </a:pPr>
            <a:endParaRPr lang="en-US" dirty="0"/>
          </a:p>
        </p:txBody>
      </p:sp>
      <p:pic>
        <p:nvPicPr>
          <p:cNvPr id="5" name="Picture 4">
            <a:extLst>
              <a:ext uri="{FF2B5EF4-FFF2-40B4-BE49-F238E27FC236}">
                <a16:creationId xmlns:a16="http://schemas.microsoft.com/office/drawing/2014/main" id="{0C22BAF4-FA79-4C06-8DD4-6DA566136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
        <p:nvSpPr>
          <p:cNvPr id="6" name="TextBox 5">
            <a:extLst>
              <a:ext uri="{FF2B5EF4-FFF2-40B4-BE49-F238E27FC236}">
                <a16:creationId xmlns:a16="http://schemas.microsoft.com/office/drawing/2014/main" id="{94D4973B-C675-45FA-A1E5-6BA07A452BB9}"/>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7" name="TextBox 6">
            <a:extLst>
              <a:ext uri="{FF2B5EF4-FFF2-40B4-BE49-F238E27FC236}">
                <a16:creationId xmlns:a16="http://schemas.microsoft.com/office/drawing/2014/main" id="{C90E2F04-E84F-4F11-8A57-EE19A4DDD5ED}"/>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8" name="TextBox 7">
            <a:extLst>
              <a:ext uri="{FF2B5EF4-FFF2-40B4-BE49-F238E27FC236}">
                <a16:creationId xmlns:a16="http://schemas.microsoft.com/office/drawing/2014/main" id="{CFB63D20-1F9A-4032-ADD7-75615D2D9B87}"/>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9" name="TextBox 8">
            <a:extLst>
              <a:ext uri="{FF2B5EF4-FFF2-40B4-BE49-F238E27FC236}">
                <a16:creationId xmlns:a16="http://schemas.microsoft.com/office/drawing/2014/main" id="{8064BFC0-6343-4F6F-AF24-B3FD6D481FDA}"/>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10" name="TextBox 9">
            <a:extLst>
              <a:ext uri="{FF2B5EF4-FFF2-40B4-BE49-F238E27FC236}">
                <a16:creationId xmlns:a16="http://schemas.microsoft.com/office/drawing/2014/main" id="{6EDF77ED-2BF9-413E-8D68-7A523AEB310C}"/>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11" name="TextBox 10">
            <a:extLst>
              <a:ext uri="{FF2B5EF4-FFF2-40B4-BE49-F238E27FC236}">
                <a16:creationId xmlns:a16="http://schemas.microsoft.com/office/drawing/2014/main" id="{22FB6346-AD28-4AF4-9FFB-F94B824AE28E}"/>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12" name="TextBox 11">
            <a:extLst>
              <a:ext uri="{FF2B5EF4-FFF2-40B4-BE49-F238E27FC236}">
                <a16:creationId xmlns:a16="http://schemas.microsoft.com/office/drawing/2014/main" id="{73A80F85-165A-42B2-8B05-25EA28311390}"/>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4" name="Picture 3">
            <a:extLst>
              <a:ext uri="{FF2B5EF4-FFF2-40B4-BE49-F238E27FC236}">
                <a16:creationId xmlns:a16="http://schemas.microsoft.com/office/drawing/2014/main" id="{43458669-BF48-4F5B-ADDD-C92A7382609D}"/>
              </a:ext>
            </a:extLst>
          </p:cNvPr>
          <p:cNvPicPr>
            <a:picLocks noChangeAspect="1"/>
          </p:cNvPicPr>
          <p:nvPr/>
        </p:nvPicPr>
        <p:blipFill rotWithShape="1">
          <a:blip r:embed="rId4"/>
          <a:srcRect l="55640"/>
          <a:stretch/>
        </p:blipFill>
        <p:spPr>
          <a:xfrm>
            <a:off x="8549641" y="2786975"/>
            <a:ext cx="3526307" cy="3135543"/>
          </a:xfrm>
          <a:prstGeom prst="rect">
            <a:avLst/>
          </a:prstGeom>
        </p:spPr>
      </p:pic>
      <p:pic>
        <p:nvPicPr>
          <p:cNvPr id="1026" name="Picture 2" descr="Image result for dog vs cat cifar10 anomaly detection">
            <a:extLst>
              <a:ext uri="{FF2B5EF4-FFF2-40B4-BE49-F238E27FC236}">
                <a16:creationId xmlns:a16="http://schemas.microsoft.com/office/drawing/2014/main" id="{590BD156-1B20-4993-A654-F94A0ED81F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518"/>
          <a:stretch/>
        </p:blipFill>
        <p:spPr bwMode="auto">
          <a:xfrm>
            <a:off x="5206801" y="2786975"/>
            <a:ext cx="3342840" cy="304160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80135FE-C10E-4568-BF05-BDBD0012154C}"/>
              </a:ext>
            </a:extLst>
          </p:cNvPr>
          <p:cNvSpPr/>
          <p:nvPr/>
        </p:nvSpPr>
        <p:spPr>
          <a:xfrm>
            <a:off x="-50867" y="6185094"/>
            <a:ext cx="10515600" cy="307777"/>
          </a:xfrm>
          <a:prstGeom prst="rect">
            <a:avLst/>
          </a:prstGeom>
        </p:spPr>
        <p:txBody>
          <a:bodyPr wrap="square">
            <a:spAutoFit/>
          </a:bodyPr>
          <a:lstStyle/>
          <a:p>
            <a:r>
              <a:rPr lang="en-US" sz="1400" dirty="0"/>
              <a:t> 1. </a:t>
            </a:r>
            <a:r>
              <a:rPr lang="en-US" sz="1400" dirty="0" err="1"/>
              <a:t>Zhai</a:t>
            </a:r>
            <a:r>
              <a:rPr lang="en-US" sz="1400" dirty="0"/>
              <a:t>, </a:t>
            </a:r>
            <a:r>
              <a:rPr lang="en-US" sz="1400" dirty="0" err="1"/>
              <a:t>Shuangfei</a:t>
            </a:r>
            <a:r>
              <a:rPr lang="en-US" sz="1400" dirty="0"/>
              <a:t>, et al. "Deep structured energy based models for anomaly detection." ICML 2016. </a:t>
            </a:r>
          </a:p>
        </p:txBody>
      </p:sp>
    </p:spTree>
    <p:extLst>
      <p:ext uri="{BB962C8B-B14F-4D97-AF65-F5344CB8AC3E}">
        <p14:creationId xmlns:p14="http://schemas.microsoft.com/office/powerpoint/2010/main" val="2101570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B828-6D2D-4274-B70E-4E0685DC4CE6}"/>
              </a:ext>
            </a:extLst>
          </p:cNvPr>
          <p:cNvSpPr>
            <a:spLocks noGrp="1"/>
          </p:cNvSpPr>
          <p:nvPr>
            <p:ph type="title"/>
          </p:nvPr>
        </p:nvSpPr>
        <p:spPr>
          <a:xfrm>
            <a:off x="940076" y="352117"/>
            <a:ext cx="7886700" cy="1325563"/>
          </a:xfrm>
        </p:spPr>
        <p:txBody>
          <a:bodyPr/>
          <a:lstStyle/>
          <a:p>
            <a:r>
              <a:rPr lang="en-US" b="1" dirty="0"/>
              <a:t>True Anomalies</a:t>
            </a:r>
          </a:p>
        </p:txBody>
      </p:sp>
      <p:sp>
        <p:nvSpPr>
          <p:cNvPr id="3" name="Content Placeholder 2">
            <a:extLst>
              <a:ext uri="{FF2B5EF4-FFF2-40B4-BE49-F238E27FC236}">
                <a16:creationId xmlns:a16="http://schemas.microsoft.com/office/drawing/2014/main" id="{19E98B62-08C8-4DFA-94F5-50EAE7AD1048}"/>
              </a:ext>
            </a:extLst>
          </p:cNvPr>
          <p:cNvSpPr>
            <a:spLocks noGrp="1"/>
          </p:cNvSpPr>
          <p:nvPr>
            <p:ph idx="1"/>
          </p:nvPr>
        </p:nvSpPr>
        <p:spPr>
          <a:xfrm>
            <a:off x="838200" y="1825625"/>
            <a:ext cx="10515600" cy="4351338"/>
          </a:xfrm>
        </p:spPr>
        <p:txBody>
          <a:bodyPr>
            <a:normAutofit/>
          </a:bodyPr>
          <a:lstStyle/>
          <a:p>
            <a:pPr>
              <a:lnSpc>
                <a:spcPct val="150000"/>
              </a:lnSpc>
            </a:pPr>
            <a:r>
              <a:rPr lang="en-US" dirty="0"/>
              <a:t>Rare and not easily available</a:t>
            </a:r>
          </a:p>
        </p:txBody>
      </p:sp>
      <p:sp>
        <p:nvSpPr>
          <p:cNvPr id="19" name="TextBox 18">
            <a:extLst>
              <a:ext uri="{FF2B5EF4-FFF2-40B4-BE49-F238E27FC236}">
                <a16:creationId xmlns:a16="http://schemas.microsoft.com/office/drawing/2014/main" id="{6014513E-43A8-4F15-80F6-6C9A3E8D243B}"/>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20" name="TextBox 19">
            <a:extLst>
              <a:ext uri="{FF2B5EF4-FFF2-40B4-BE49-F238E27FC236}">
                <a16:creationId xmlns:a16="http://schemas.microsoft.com/office/drawing/2014/main" id="{AEB1A928-1D97-43B4-8A4A-F7C18F7F2CA9}"/>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21" name="TextBox 20">
            <a:extLst>
              <a:ext uri="{FF2B5EF4-FFF2-40B4-BE49-F238E27FC236}">
                <a16:creationId xmlns:a16="http://schemas.microsoft.com/office/drawing/2014/main" id="{7EEE9926-5A5F-4D2D-B49E-34AA0AAC7B5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22" name="TextBox 21">
            <a:extLst>
              <a:ext uri="{FF2B5EF4-FFF2-40B4-BE49-F238E27FC236}">
                <a16:creationId xmlns:a16="http://schemas.microsoft.com/office/drawing/2014/main" id="{1E64423E-E837-4E7F-9593-DBAB28604ED7}"/>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23" name="TextBox 22">
            <a:extLst>
              <a:ext uri="{FF2B5EF4-FFF2-40B4-BE49-F238E27FC236}">
                <a16:creationId xmlns:a16="http://schemas.microsoft.com/office/drawing/2014/main" id="{411070CE-109E-4D5B-A423-A0B2851D8841}"/>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24" name="TextBox 23">
            <a:extLst>
              <a:ext uri="{FF2B5EF4-FFF2-40B4-BE49-F238E27FC236}">
                <a16:creationId xmlns:a16="http://schemas.microsoft.com/office/drawing/2014/main" id="{E1CB760C-C35B-486D-9CFC-DF720E3C05C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25" name="TextBox 24">
            <a:extLst>
              <a:ext uri="{FF2B5EF4-FFF2-40B4-BE49-F238E27FC236}">
                <a16:creationId xmlns:a16="http://schemas.microsoft.com/office/drawing/2014/main" id="{7DEEF95D-EF61-4008-A68B-57AB384DC9A5}"/>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26" name="Picture 25">
            <a:extLst>
              <a:ext uri="{FF2B5EF4-FFF2-40B4-BE49-F238E27FC236}">
                <a16:creationId xmlns:a16="http://schemas.microsoft.com/office/drawing/2014/main" id="{133DDC6D-F6FA-4945-9C46-A6E273A74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pic>
        <p:nvPicPr>
          <p:cNvPr id="1026" name="Picture 2" descr="Image result for 9 vs 8 MNIST ANOMALY">
            <a:extLst>
              <a:ext uri="{FF2B5EF4-FFF2-40B4-BE49-F238E27FC236}">
                <a16:creationId xmlns:a16="http://schemas.microsoft.com/office/drawing/2014/main" id="{22DFC7FB-2852-4D48-8E2F-F3E8FD6CA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16940"/>
            <a:ext cx="4465491" cy="196002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8E2D88D-9344-4DCA-9FEB-94C1E07BBE3A}"/>
              </a:ext>
            </a:extLst>
          </p:cNvPr>
          <p:cNvPicPr>
            <a:picLocks noChangeAspect="1"/>
          </p:cNvPicPr>
          <p:nvPr/>
        </p:nvPicPr>
        <p:blipFill>
          <a:blip r:embed="rId4"/>
          <a:stretch>
            <a:fillRect/>
          </a:stretch>
        </p:blipFill>
        <p:spPr>
          <a:xfrm>
            <a:off x="6945548" y="864256"/>
            <a:ext cx="2651885" cy="2667010"/>
          </a:xfrm>
          <a:prstGeom prst="rect">
            <a:avLst/>
          </a:prstGeom>
        </p:spPr>
      </p:pic>
      <p:sp>
        <p:nvSpPr>
          <p:cNvPr id="5" name="TextBox 4">
            <a:extLst>
              <a:ext uri="{FF2B5EF4-FFF2-40B4-BE49-F238E27FC236}">
                <a16:creationId xmlns:a16="http://schemas.microsoft.com/office/drawing/2014/main" id="{8BDF5F45-C228-4961-B75C-925AB58A69E7}"/>
              </a:ext>
            </a:extLst>
          </p:cNvPr>
          <p:cNvSpPr txBox="1"/>
          <p:nvPr/>
        </p:nvSpPr>
        <p:spPr>
          <a:xfrm>
            <a:off x="8133324" y="3689437"/>
            <a:ext cx="1794753" cy="369332"/>
          </a:xfrm>
          <a:prstGeom prst="rect">
            <a:avLst/>
          </a:prstGeom>
          <a:noFill/>
        </p:spPr>
        <p:txBody>
          <a:bodyPr wrap="square" rtlCol="0">
            <a:spAutoFit/>
          </a:bodyPr>
          <a:lstStyle/>
          <a:p>
            <a:r>
              <a:rPr lang="en-US" dirty="0"/>
              <a:t>Vs</a:t>
            </a:r>
          </a:p>
        </p:txBody>
      </p:sp>
    </p:spTree>
    <p:extLst>
      <p:ext uri="{BB962C8B-B14F-4D97-AF65-F5344CB8AC3E}">
        <p14:creationId xmlns:p14="http://schemas.microsoft.com/office/powerpoint/2010/main" val="526816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B828-6D2D-4274-B70E-4E0685DC4CE6}"/>
              </a:ext>
            </a:extLst>
          </p:cNvPr>
          <p:cNvSpPr>
            <a:spLocks noGrp="1"/>
          </p:cNvSpPr>
          <p:nvPr>
            <p:ph type="title"/>
          </p:nvPr>
        </p:nvSpPr>
        <p:spPr>
          <a:xfrm>
            <a:off x="940076" y="352117"/>
            <a:ext cx="7886700" cy="1325563"/>
          </a:xfrm>
        </p:spPr>
        <p:txBody>
          <a:bodyPr/>
          <a:lstStyle/>
          <a:p>
            <a:r>
              <a:rPr lang="en-US" b="1" dirty="0"/>
              <a:t>True Anomalies</a:t>
            </a:r>
          </a:p>
        </p:txBody>
      </p:sp>
      <p:sp>
        <p:nvSpPr>
          <p:cNvPr id="3" name="Content Placeholder 2">
            <a:extLst>
              <a:ext uri="{FF2B5EF4-FFF2-40B4-BE49-F238E27FC236}">
                <a16:creationId xmlns:a16="http://schemas.microsoft.com/office/drawing/2014/main" id="{19E98B62-08C8-4DFA-94F5-50EAE7AD1048}"/>
              </a:ext>
            </a:extLst>
          </p:cNvPr>
          <p:cNvSpPr>
            <a:spLocks noGrp="1"/>
          </p:cNvSpPr>
          <p:nvPr>
            <p:ph idx="1"/>
          </p:nvPr>
        </p:nvSpPr>
        <p:spPr/>
        <p:txBody>
          <a:bodyPr>
            <a:normAutofit/>
          </a:bodyPr>
          <a:lstStyle/>
          <a:p>
            <a:pPr>
              <a:lnSpc>
                <a:spcPct val="150000"/>
              </a:lnSpc>
            </a:pPr>
            <a:r>
              <a:rPr lang="en-US" dirty="0"/>
              <a:t>Rare and not easily available</a:t>
            </a:r>
          </a:p>
          <a:p>
            <a:pPr>
              <a:lnSpc>
                <a:spcPct val="150000"/>
              </a:lnSpc>
            </a:pPr>
            <a:r>
              <a:rPr lang="en-US" dirty="0"/>
              <a:t>Small variations in features</a:t>
            </a:r>
          </a:p>
        </p:txBody>
      </p:sp>
      <p:sp>
        <p:nvSpPr>
          <p:cNvPr id="19" name="TextBox 18">
            <a:extLst>
              <a:ext uri="{FF2B5EF4-FFF2-40B4-BE49-F238E27FC236}">
                <a16:creationId xmlns:a16="http://schemas.microsoft.com/office/drawing/2014/main" id="{6014513E-43A8-4F15-80F6-6C9A3E8D243B}"/>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20" name="TextBox 19">
            <a:extLst>
              <a:ext uri="{FF2B5EF4-FFF2-40B4-BE49-F238E27FC236}">
                <a16:creationId xmlns:a16="http://schemas.microsoft.com/office/drawing/2014/main" id="{AEB1A928-1D97-43B4-8A4A-F7C18F7F2CA9}"/>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21" name="TextBox 20">
            <a:extLst>
              <a:ext uri="{FF2B5EF4-FFF2-40B4-BE49-F238E27FC236}">
                <a16:creationId xmlns:a16="http://schemas.microsoft.com/office/drawing/2014/main" id="{7EEE9926-5A5F-4D2D-B49E-34AA0AAC7B5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22" name="TextBox 21">
            <a:extLst>
              <a:ext uri="{FF2B5EF4-FFF2-40B4-BE49-F238E27FC236}">
                <a16:creationId xmlns:a16="http://schemas.microsoft.com/office/drawing/2014/main" id="{1E64423E-E837-4E7F-9593-DBAB28604ED7}"/>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23" name="TextBox 22">
            <a:extLst>
              <a:ext uri="{FF2B5EF4-FFF2-40B4-BE49-F238E27FC236}">
                <a16:creationId xmlns:a16="http://schemas.microsoft.com/office/drawing/2014/main" id="{411070CE-109E-4D5B-A423-A0B2851D8841}"/>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24" name="TextBox 23">
            <a:extLst>
              <a:ext uri="{FF2B5EF4-FFF2-40B4-BE49-F238E27FC236}">
                <a16:creationId xmlns:a16="http://schemas.microsoft.com/office/drawing/2014/main" id="{E1CB760C-C35B-486D-9CFC-DF720E3C05C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25" name="TextBox 24">
            <a:extLst>
              <a:ext uri="{FF2B5EF4-FFF2-40B4-BE49-F238E27FC236}">
                <a16:creationId xmlns:a16="http://schemas.microsoft.com/office/drawing/2014/main" id="{7DEEF95D-EF61-4008-A68B-57AB384DC9A5}"/>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26" name="Picture 25">
            <a:extLst>
              <a:ext uri="{FF2B5EF4-FFF2-40B4-BE49-F238E27FC236}">
                <a16:creationId xmlns:a16="http://schemas.microsoft.com/office/drawing/2014/main" id="{133DDC6D-F6FA-4945-9C46-A6E273A74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pic>
        <p:nvPicPr>
          <p:cNvPr id="12" name="Picture 2" descr="Image result for 9 vs 8 MNIST ANOMALY">
            <a:extLst>
              <a:ext uri="{FF2B5EF4-FFF2-40B4-BE49-F238E27FC236}">
                <a16:creationId xmlns:a16="http://schemas.microsoft.com/office/drawing/2014/main" id="{3A0BDC4D-088B-456D-BCAE-D0461819DA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16940"/>
            <a:ext cx="4465491" cy="19600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D8B0E18-D848-43EA-8540-651F7DA9FCD6}"/>
              </a:ext>
            </a:extLst>
          </p:cNvPr>
          <p:cNvPicPr>
            <a:picLocks noChangeAspect="1"/>
          </p:cNvPicPr>
          <p:nvPr/>
        </p:nvPicPr>
        <p:blipFill>
          <a:blip r:embed="rId4"/>
          <a:stretch>
            <a:fillRect/>
          </a:stretch>
        </p:blipFill>
        <p:spPr>
          <a:xfrm>
            <a:off x="6945548" y="864256"/>
            <a:ext cx="2651885" cy="2667010"/>
          </a:xfrm>
          <a:prstGeom prst="rect">
            <a:avLst/>
          </a:prstGeom>
        </p:spPr>
      </p:pic>
      <p:sp>
        <p:nvSpPr>
          <p:cNvPr id="14" name="TextBox 13">
            <a:extLst>
              <a:ext uri="{FF2B5EF4-FFF2-40B4-BE49-F238E27FC236}">
                <a16:creationId xmlns:a16="http://schemas.microsoft.com/office/drawing/2014/main" id="{C2AFF667-DA91-41A0-9B6D-87BDFABB3D11}"/>
              </a:ext>
            </a:extLst>
          </p:cNvPr>
          <p:cNvSpPr txBox="1"/>
          <p:nvPr/>
        </p:nvSpPr>
        <p:spPr>
          <a:xfrm>
            <a:off x="8133324" y="3689437"/>
            <a:ext cx="1794753" cy="369332"/>
          </a:xfrm>
          <a:prstGeom prst="rect">
            <a:avLst/>
          </a:prstGeom>
          <a:noFill/>
        </p:spPr>
        <p:txBody>
          <a:bodyPr wrap="square" rtlCol="0">
            <a:spAutoFit/>
          </a:bodyPr>
          <a:lstStyle/>
          <a:p>
            <a:r>
              <a:rPr lang="en-US" dirty="0"/>
              <a:t>Vs</a:t>
            </a:r>
          </a:p>
        </p:txBody>
      </p:sp>
    </p:spTree>
    <p:extLst>
      <p:ext uri="{BB962C8B-B14F-4D97-AF65-F5344CB8AC3E}">
        <p14:creationId xmlns:p14="http://schemas.microsoft.com/office/powerpoint/2010/main" val="110591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FB828-6D2D-4274-B70E-4E0685DC4CE6}"/>
              </a:ext>
            </a:extLst>
          </p:cNvPr>
          <p:cNvSpPr>
            <a:spLocks noGrp="1"/>
          </p:cNvSpPr>
          <p:nvPr>
            <p:ph type="title"/>
          </p:nvPr>
        </p:nvSpPr>
        <p:spPr>
          <a:xfrm>
            <a:off x="940076" y="352117"/>
            <a:ext cx="7886700" cy="1325563"/>
          </a:xfrm>
        </p:spPr>
        <p:txBody>
          <a:bodyPr/>
          <a:lstStyle/>
          <a:p>
            <a:r>
              <a:rPr lang="en-US" b="1" dirty="0"/>
              <a:t>Challenges</a:t>
            </a:r>
          </a:p>
        </p:txBody>
      </p:sp>
      <p:sp>
        <p:nvSpPr>
          <p:cNvPr id="3" name="Content Placeholder 2">
            <a:extLst>
              <a:ext uri="{FF2B5EF4-FFF2-40B4-BE49-F238E27FC236}">
                <a16:creationId xmlns:a16="http://schemas.microsoft.com/office/drawing/2014/main" id="{19E98B62-08C8-4DFA-94F5-50EAE7AD1048}"/>
              </a:ext>
            </a:extLst>
          </p:cNvPr>
          <p:cNvSpPr>
            <a:spLocks noGrp="1"/>
          </p:cNvSpPr>
          <p:nvPr>
            <p:ph idx="1"/>
          </p:nvPr>
        </p:nvSpPr>
        <p:spPr/>
        <p:txBody>
          <a:bodyPr>
            <a:normAutofit/>
          </a:bodyPr>
          <a:lstStyle/>
          <a:p>
            <a:pPr>
              <a:lnSpc>
                <a:spcPct val="150000"/>
              </a:lnSpc>
            </a:pPr>
            <a:r>
              <a:rPr lang="en-US" dirty="0"/>
              <a:t>Ideal Dataset</a:t>
            </a:r>
          </a:p>
          <a:p>
            <a:pPr>
              <a:lnSpc>
                <a:spcPct val="150000"/>
              </a:lnSpc>
            </a:pPr>
            <a:r>
              <a:rPr lang="en-US" dirty="0"/>
              <a:t>Ideal Detector </a:t>
            </a:r>
          </a:p>
          <a:p>
            <a:pPr>
              <a:lnSpc>
                <a:spcPct val="150000"/>
              </a:lnSpc>
            </a:pPr>
            <a:r>
              <a:rPr lang="en-US" dirty="0"/>
              <a:t>Ideal Setup</a:t>
            </a:r>
          </a:p>
        </p:txBody>
      </p:sp>
      <p:sp>
        <p:nvSpPr>
          <p:cNvPr id="19" name="TextBox 18">
            <a:extLst>
              <a:ext uri="{FF2B5EF4-FFF2-40B4-BE49-F238E27FC236}">
                <a16:creationId xmlns:a16="http://schemas.microsoft.com/office/drawing/2014/main" id="{6014513E-43A8-4F15-80F6-6C9A3E8D243B}"/>
              </a:ext>
            </a:extLst>
          </p:cNvPr>
          <p:cNvSpPr txBox="1"/>
          <p:nvPr/>
        </p:nvSpPr>
        <p:spPr>
          <a:xfrm>
            <a:off x="0" y="6472852"/>
            <a:ext cx="2045633" cy="400110"/>
          </a:xfrm>
          <a:prstGeom prst="rect">
            <a:avLst/>
          </a:prstGeom>
          <a:solidFill>
            <a:schemeClr val="accent2">
              <a:lumMod val="40000"/>
              <a:lumOff val="60000"/>
            </a:schemeClr>
          </a:solidFill>
        </p:spPr>
        <p:txBody>
          <a:bodyPr wrap="square" rtlCol="0">
            <a:spAutoFit/>
          </a:bodyPr>
          <a:lstStyle/>
          <a:p>
            <a:pPr algn="ctr"/>
            <a:r>
              <a:rPr lang="en-US" sz="2000" b="1" dirty="0"/>
              <a:t>INTRODUCTION</a:t>
            </a:r>
          </a:p>
        </p:txBody>
      </p:sp>
      <p:sp>
        <p:nvSpPr>
          <p:cNvPr id="20" name="TextBox 19">
            <a:extLst>
              <a:ext uri="{FF2B5EF4-FFF2-40B4-BE49-F238E27FC236}">
                <a16:creationId xmlns:a16="http://schemas.microsoft.com/office/drawing/2014/main" id="{AEB1A928-1D97-43B4-8A4A-F7C18F7F2CA9}"/>
              </a:ext>
            </a:extLst>
          </p:cNvPr>
          <p:cNvSpPr txBox="1"/>
          <p:nvPr/>
        </p:nvSpPr>
        <p:spPr>
          <a:xfrm>
            <a:off x="2045633" y="6472852"/>
            <a:ext cx="1321358" cy="400110"/>
          </a:xfrm>
          <a:prstGeom prst="rect">
            <a:avLst/>
          </a:prstGeom>
          <a:solidFill>
            <a:schemeClr val="accent4">
              <a:lumMod val="40000"/>
              <a:lumOff val="60000"/>
            </a:schemeClr>
          </a:solidFill>
        </p:spPr>
        <p:txBody>
          <a:bodyPr wrap="square" rtlCol="0">
            <a:spAutoFit/>
          </a:bodyPr>
          <a:lstStyle/>
          <a:p>
            <a:pPr algn="ctr"/>
            <a:r>
              <a:rPr lang="en-US" sz="2000" dirty="0">
                <a:solidFill>
                  <a:schemeClr val="bg2">
                    <a:lumMod val="75000"/>
                  </a:schemeClr>
                </a:solidFill>
              </a:rPr>
              <a:t>DATASETS</a:t>
            </a:r>
          </a:p>
        </p:txBody>
      </p:sp>
      <p:sp>
        <p:nvSpPr>
          <p:cNvPr id="21" name="TextBox 20">
            <a:extLst>
              <a:ext uri="{FF2B5EF4-FFF2-40B4-BE49-F238E27FC236}">
                <a16:creationId xmlns:a16="http://schemas.microsoft.com/office/drawing/2014/main" id="{7EEE9926-5A5F-4D2D-B49E-34AA0AAC7B53}"/>
              </a:ext>
            </a:extLst>
          </p:cNvPr>
          <p:cNvSpPr txBox="1"/>
          <p:nvPr/>
        </p:nvSpPr>
        <p:spPr>
          <a:xfrm>
            <a:off x="3366991" y="6472852"/>
            <a:ext cx="1728316" cy="400110"/>
          </a:xfrm>
          <a:prstGeom prst="rect">
            <a:avLst/>
          </a:prstGeom>
          <a:solidFill>
            <a:schemeClr val="accent6">
              <a:lumMod val="40000"/>
              <a:lumOff val="60000"/>
            </a:schemeClr>
          </a:solidFill>
        </p:spPr>
        <p:txBody>
          <a:bodyPr wrap="square" rtlCol="0">
            <a:spAutoFit/>
          </a:bodyPr>
          <a:lstStyle/>
          <a:p>
            <a:pPr algn="ctr"/>
            <a:r>
              <a:rPr lang="en-US" sz="2000" dirty="0">
                <a:solidFill>
                  <a:schemeClr val="bg2">
                    <a:lumMod val="75000"/>
                  </a:schemeClr>
                </a:solidFill>
              </a:rPr>
              <a:t>APPROACH</a:t>
            </a:r>
          </a:p>
        </p:txBody>
      </p:sp>
      <p:sp>
        <p:nvSpPr>
          <p:cNvPr id="22" name="TextBox 21">
            <a:extLst>
              <a:ext uri="{FF2B5EF4-FFF2-40B4-BE49-F238E27FC236}">
                <a16:creationId xmlns:a16="http://schemas.microsoft.com/office/drawing/2014/main" id="{1E64423E-E837-4E7F-9593-DBAB28604ED7}"/>
              </a:ext>
            </a:extLst>
          </p:cNvPr>
          <p:cNvSpPr txBox="1"/>
          <p:nvPr/>
        </p:nvSpPr>
        <p:spPr>
          <a:xfrm>
            <a:off x="5095307" y="6472852"/>
            <a:ext cx="1889761" cy="400110"/>
          </a:xfrm>
          <a:prstGeom prst="rect">
            <a:avLst/>
          </a:prstGeom>
          <a:solidFill>
            <a:schemeClr val="accent5">
              <a:lumMod val="40000"/>
              <a:lumOff val="60000"/>
            </a:schemeClr>
          </a:solidFill>
        </p:spPr>
        <p:txBody>
          <a:bodyPr wrap="square" rtlCol="0">
            <a:spAutoFit/>
          </a:bodyPr>
          <a:lstStyle/>
          <a:p>
            <a:pPr algn="ctr"/>
            <a:r>
              <a:rPr lang="en-US" sz="2000" dirty="0">
                <a:solidFill>
                  <a:schemeClr val="bg2">
                    <a:lumMod val="75000"/>
                  </a:schemeClr>
                </a:solidFill>
              </a:rPr>
              <a:t>EYEGLASSES</a:t>
            </a:r>
          </a:p>
        </p:txBody>
      </p:sp>
      <p:sp>
        <p:nvSpPr>
          <p:cNvPr id="23" name="TextBox 22">
            <a:extLst>
              <a:ext uri="{FF2B5EF4-FFF2-40B4-BE49-F238E27FC236}">
                <a16:creationId xmlns:a16="http://schemas.microsoft.com/office/drawing/2014/main" id="{411070CE-109E-4D5B-A423-A0B2851D8841}"/>
              </a:ext>
            </a:extLst>
          </p:cNvPr>
          <p:cNvSpPr txBox="1"/>
          <p:nvPr/>
        </p:nvSpPr>
        <p:spPr>
          <a:xfrm>
            <a:off x="6985068" y="6472852"/>
            <a:ext cx="2045633" cy="400110"/>
          </a:xfrm>
          <a:prstGeom prst="rect">
            <a:avLst/>
          </a:prstGeom>
          <a:solidFill>
            <a:schemeClr val="accent3">
              <a:lumMod val="40000"/>
              <a:lumOff val="60000"/>
            </a:schemeClr>
          </a:solidFill>
        </p:spPr>
        <p:txBody>
          <a:bodyPr wrap="square" rtlCol="0">
            <a:spAutoFit/>
          </a:bodyPr>
          <a:lstStyle/>
          <a:p>
            <a:pPr algn="ctr"/>
            <a:r>
              <a:rPr lang="en-US" sz="2000" dirty="0">
                <a:solidFill>
                  <a:schemeClr val="bg2">
                    <a:lumMod val="75000"/>
                  </a:schemeClr>
                </a:solidFill>
              </a:rPr>
              <a:t>TRUE ANOMALY</a:t>
            </a:r>
          </a:p>
        </p:txBody>
      </p:sp>
      <p:sp>
        <p:nvSpPr>
          <p:cNvPr id="24" name="TextBox 23">
            <a:extLst>
              <a:ext uri="{FF2B5EF4-FFF2-40B4-BE49-F238E27FC236}">
                <a16:creationId xmlns:a16="http://schemas.microsoft.com/office/drawing/2014/main" id="{E1CB760C-C35B-486D-9CFC-DF720E3C05CC}"/>
              </a:ext>
            </a:extLst>
          </p:cNvPr>
          <p:cNvSpPr txBox="1"/>
          <p:nvPr/>
        </p:nvSpPr>
        <p:spPr>
          <a:xfrm>
            <a:off x="9030701" y="6474903"/>
            <a:ext cx="1426070" cy="400110"/>
          </a:xfrm>
          <a:prstGeom prst="rect">
            <a:avLst/>
          </a:prstGeom>
          <a:solidFill>
            <a:schemeClr val="accent2">
              <a:lumMod val="20000"/>
              <a:lumOff val="80000"/>
            </a:schemeClr>
          </a:solidFill>
        </p:spPr>
        <p:txBody>
          <a:bodyPr wrap="square" rtlCol="0">
            <a:spAutoFit/>
          </a:bodyPr>
          <a:lstStyle/>
          <a:p>
            <a:pPr algn="ctr"/>
            <a:r>
              <a:rPr lang="en-US" sz="2000" dirty="0">
                <a:solidFill>
                  <a:schemeClr val="bg2">
                    <a:lumMod val="75000"/>
                  </a:schemeClr>
                </a:solidFill>
              </a:rPr>
              <a:t>ABLATION</a:t>
            </a:r>
          </a:p>
        </p:txBody>
      </p:sp>
      <p:sp>
        <p:nvSpPr>
          <p:cNvPr id="25" name="TextBox 24">
            <a:extLst>
              <a:ext uri="{FF2B5EF4-FFF2-40B4-BE49-F238E27FC236}">
                <a16:creationId xmlns:a16="http://schemas.microsoft.com/office/drawing/2014/main" id="{7DEEF95D-EF61-4008-A68B-57AB384DC9A5}"/>
              </a:ext>
            </a:extLst>
          </p:cNvPr>
          <p:cNvSpPr txBox="1"/>
          <p:nvPr/>
        </p:nvSpPr>
        <p:spPr>
          <a:xfrm>
            <a:off x="10456771" y="6472852"/>
            <a:ext cx="1735229" cy="400110"/>
          </a:xfrm>
          <a:prstGeom prst="rect">
            <a:avLst/>
          </a:prstGeom>
          <a:solidFill>
            <a:schemeClr val="accent4">
              <a:lumMod val="20000"/>
              <a:lumOff val="80000"/>
            </a:schemeClr>
          </a:solidFill>
        </p:spPr>
        <p:txBody>
          <a:bodyPr wrap="square" rtlCol="0">
            <a:spAutoFit/>
          </a:bodyPr>
          <a:lstStyle/>
          <a:p>
            <a:pPr algn="ctr"/>
            <a:r>
              <a:rPr lang="en-US" sz="2000" dirty="0">
                <a:solidFill>
                  <a:schemeClr val="bg2">
                    <a:lumMod val="75000"/>
                  </a:schemeClr>
                </a:solidFill>
              </a:rPr>
              <a:t>CONCLUSION</a:t>
            </a:r>
          </a:p>
        </p:txBody>
      </p:sp>
      <p:pic>
        <p:nvPicPr>
          <p:cNvPr id="26" name="Picture 25">
            <a:extLst>
              <a:ext uri="{FF2B5EF4-FFF2-40B4-BE49-F238E27FC236}">
                <a16:creationId xmlns:a16="http://schemas.microsoft.com/office/drawing/2014/main" id="{133DDC6D-F6FA-4945-9C46-A6E273A74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8212" y="45844"/>
            <a:ext cx="2353061" cy="408433"/>
          </a:xfrm>
          <a:prstGeom prst="rect">
            <a:avLst/>
          </a:prstGeom>
        </p:spPr>
      </p:pic>
    </p:spTree>
    <p:extLst>
      <p:ext uri="{BB962C8B-B14F-4D97-AF65-F5344CB8AC3E}">
        <p14:creationId xmlns:p14="http://schemas.microsoft.com/office/powerpoint/2010/main" val="32506488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12388</TotalTime>
  <Words>1589</Words>
  <Application>Microsoft Office PowerPoint</Application>
  <PresentationFormat>Widescreen</PresentationFormat>
  <Paragraphs>642</Paragraphs>
  <Slides>55</Slides>
  <Notes>11</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Detecting Anomalous Faces with “No Peeking” Autoencoders</vt:lpstr>
      <vt:lpstr>Motivation</vt:lpstr>
      <vt:lpstr>Motivation</vt:lpstr>
      <vt:lpstr>Anomaly Detection in Literature</vt:lpstr>
      <vt:lpstr>Anomaly Detection in Literature</vt:lpstr>
      <vt:lpstr>Anomaly Detection in Literature</vt:lpstr>
      <vt:lpstr>True Anomalies</vt:lpstr>
      <vt:lpstr>True Anomalies</vt:lpstr>
      <vt:lpstr>Challenges</vt:lpstr>
      <vt:lpstr>Contributions     </vt:lpstr>
      <vt:lpstr>Contributions     </vt:lpstr>
      <vt:lpstr>Contributions     </vt:lpstr>
      <vt:lpstr>Datasets</vt:lpstr>
      <vt:lpstr>Datasets</vt:lpstr>
      <vt:lpstr>Datasets</vt:lpstr>
      <vt:lpstr>Datasets</vt:lpstr>
      <vt:lpstr>Datasets</vt:lpstr>
      <vt:lpstr>Previous Methods </vt:lpstr>
      <vt:lpstr>Previous Methods </vt:lpstr>
      <vt:lpstr>Previous Methods </vt:lpstr>
      <vt:lpstr>Beating Peeking with Inpainting Autoencoder </vt:lpstr>
      <vt:lpstr>Beating Peeking with Inpainting Autoencoder</vt:lpstr>
      <vt:lpstr>Training </vt:lpstr>
      <vt:lpstr>Training </vt:lpstr>
      <vt:lpstr>Testing</vt:lpstr>
      <vt:lpstr>Testing</vt:lpstr>
      <vt:lpstr>Testing</vt:lpstr>
      <vt:lpstr>Testing</vt:lpstr>
      <vt:lpstr>Eyeglasses Experiment</vt:lpstr>
      <vt:lpstr>Eyeglasses Experiment</vt:lpstr>
      <vt:lpstr>Eyeglasses Experiment</vt:lpstr>
      <vt:lpstr>Eyeglasses Experiment</vt:lpstr>
      <vt:lpstr>True Anomaly Experiments</vt:lpstr>
      <vt:lpstr>True Anomaly Experiments</vt:lpstr>
      <vt:lpstr>True Anomaly Experiments</vt:lpstr>
      <vt:lpstr>True Anomaly Experiments</vt:lpstr>
      <vt:lpstr>True Anomaly Experiments</vt:lpstr>
      <vt:lpstr>True Anomaly Experiments</vt:lpstr>
      <vt:lpstr>True Anomaly Experiments</vt:lpstr>
      <vt:lpstr>True Anomaly Experiments</vt:lpstr>
      <vt:lpstr>True Anomaly Experiment</vt:lpstr>
      <vt:lpstr>True Anomaly Experiment</vt:lpstr>
      <vt:lpstr>True Anomaly Experiment</vt:lpstr>
      <vt:lpstr>Qualitative Results</vt:lpstr>
      <vt:lpstr>Qualitative Results</vt:lpstr>
      <vt:lpstr>Model Variants</vt:lpstr>
      <vt:lpstr>Model Variants</vt:lpstr>
      <vt:lpstr>Easy vs Hard Set</vt:lpstr>
      <vt:lpstr>Easy vs Hard Set</vt:lpstr>
      <vt:lpstr>Conclusions</vt:lpstr>
      <vt:lpstr>Conclusions</vt:lpstr>
      <vt:lpstr>Conclusions</vt:lpstr>
      <vt:lpstr>Limitations</vt:lpstr>
      <vt:lpstr>Limitations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Bhattad, Anand</dc:creator>
  <cp:lastModifiedBy>Bhattad, Anand</cp:lastModifiedBy>
  <cp:revision>111</cp:revision>
  <cp:lastPrinted>2018-06-18T14:35:09Z</cp:lastPrinted>
  <dcterms:created xsi:type="dcterms:W3CDTF">2018-05-17T22:52:23Z</dcterms:created>
  <dcterms:modified xsi:type="dcterms:W3CDTF">2018-08-13T21:58:57Z</dcterms:modified>
</cp:coreProperties>
</file>